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18"/>
  </p:notesMasterIdLst>
  <p:sldIdLst>
    <p:sldId id="645" r:id="rId5"/>
    <p:sldId id="2142533835" r:id="rId6"/>
    <p:sldId id="2142533836" r:id="rId7"/>
    <p:sldId id="2142533837" r:id="rId8"/>
    <p:sldId id="2142533838" r:id="rId9"/>
    <p:sldId id="2142533845" r:id="rId10"/>
    <p:sldId id="2142533842" r:id="rId11"/>
    <p:sldId id="2142533840" r:id="rId12"/>
    <p:sldId id="2142533841" r:id="rId13"/>
    <p:sldId id="2142533830" r:id="rId14"/>
    <p:sldId id="2142533829" r:id="rId15"/>
    <p:sldId id="2142533859" r:id="rId16"/>
    <p:sldId id="21425338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ACAE6A-14CE-5550-43D0-A4F398917E25}" name="Alexander, Sharon" initials="AS" userId="S::sharon.alexander@novascotia.ca::75b20cc5-f2eb-4912-933e-52392edf3442" providerId="AD"/>
  <p188:author id="{BF4361DA-4912-D626-DCA2-FED7A06EC85D}" name="Power, Leslie A" initials="PA" userId="S::leslie.power@novascotia.ca::85af6418-0cdb-4103-b4a0-a2e7f5de59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9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3" autoAdjust="0"/>
    <p:restoredTop sz="65955" autoAdjust="0"/>
  </p:normalViewPr>
  <p:slideViewPr>
    <p:cSldViewPr snapToGrid="0">
      <p:cViewPr varScale="1">
        <p:scale>
          <a:sx n="86" d="100"/>
          <a:sy n="86" d="100"/>
        </p:scale>
        <p:origin x="1980" y="228"/>
      </p:cViewPr>
      <p:guideLst/>
    </p:cSldViewPr>
  </p:slideViewPr>
  <p:notesTextViewPr>
    <p:cViewPr>
      <p:scale>
        <a:sx n="1" d="1"/>
        <a:sy n="1" d="1"/>
      </p:scale>
      <p:origin x="0" y="0"/>
    </p:cViewPr>
  </p:notesTextViewPr>
  <p:notesViewPr>
    <p:cSldViewPr snapToGrid="0">
      <p:cViewPr varScale="1">
        <p:scale>
          <a:sx n="95" d="100"/>
          <a:sy n="95" d="100"/>
        </p:scale>
        <p:origin x="219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07745-4FDC-48A5-970D-A6774FF7624A}" type="datetimeFigureOut">
              <a:t>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F6FE6-5107-4847-9D1A-40DCA2721488}" type="slidenum">
              <a:t>‹#›</a:t>
            </a:fld>
            <a:endParaRPr lang="en-US"/>
          </a:p>
        </p:txBody>
      </p:sp>
    </p:spTree>
    <p:extLst>
      <p:ext uri="{BB962C8B-B14F-4D97-AF65-F5344CB8AC3E}">
        <p14:creationId xmlns:p14="http://schemas.microsoft.com/office/powerpoint/2010/main" val="251960254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hildcarenovascotia.ca/fr/Operator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1000"/>
              </a:spcBef>
              <a:buClr>
                <a:schemeClr val="accent1"/>
              </a:buClr>
              <a:buSzPct val="80000"/>
              <a:buFont typeface="Arial" panose="020B0604020202020204" pitchFamily="34" charset="0"/>
              <a:buNone/>
            </a:pPr>
            <a:endParaRPr lang="en-US" sz="12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EA4B952-DAF1-5E4E-93F1-8F986E329F0C}" type="slidenum">
              <a:rPr lang="en-US" smtClean="0"/>
              <a:t>1</a:t>
            </a:fld>
            <a:endParaRPr lang="en-US"/>
          </a:p>
        </p:txBody>
      </p:sp>
    </p:spTree>
    <p:extLst>
      <p:ext uri="{BB962C8B-B14F-4D97-AF65-F5344CB8AC3E}">
        <p14:creationId xmlns:p14="http://schemas.microsoft.com/office/powerpoint/2010/main" val="105740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3E1F6FE6-5107-4847-9D1A-40DCA2721488}" type="slidenum">
              <a:rPr lang="fr-CA" smtClean="0"/>
              <a:t>10</a:t>
            </a:fld>
            <a:endParaRPr lang="fr-CA"/>
          </a:p>
        </p:txBody>
      </p:sp>
    </p:spTree>
    <p:extLst>
      <p:ext uri="{BB962C8B-B14F-4D97-AF65-F5344CB8AC3E}">
        <p14:creationId xmlns:p14="http://schemas.microsoft.com/office/powerpoint/2010/main" val="1062760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fr-CA" noProof="0" dirty="0"/>
              <a:t>D’ici 2026, nous visons des frais moyens de services de garde de 10 $ par jour pour les familles.</a:t>
            </a:r>
          </a:p>
          <a:p>
            <a:pPr marL="171450" indent="-171450">
              <a:buFont typeface="Arial,Sans-Serif"/>
              <a:buChar char="•"/>
            </a:pPr>
            <a:r>
              <a:rPr lang="fr-CA" noProof="0" dirty="0"/>
              <a:t>Quand la prochaine série de réductions des frais sera disponible, nous vous en aviserons par des moyens similaires.</a:t>
            </a:r>
          </a:p>
          <a:p>
            <a:pPr marL="171450" indent="-171450">
              <a:buFont typeface="Arial,Sans-Serif"/>
              <a:buChar char="•"/>
            </a:pPr>
            <a:r>
              <a:rPr lang="fr-CA" noProof="0" dirty="0"/>
              <a:t>Une version téléchargeable du tableau de réduction des frais est disponible sur le site Web : </a:t>
            </a:r>
            <a:r>
              <a:rPr lang="en-US" u="sng" dirty="0">
                <a:hlinkClick r:id="rId3"/>
              </a:rPr>
              <a:t>https://childcarenovascotia.ca/fr/Operators</a:t>
            </a:r>
            <a:endParaRPr lang="en-US" u="sng" dirty="0">
              <a:cs typeface="Calibri"/>
            </a:endParaRPr>
          </a:p>
          <a:p>
            <a:endParaRPr lang="en-US" u="sng" dirty="0">
              <a:cs typeface="Calibri"/>
            </a:endParaRPr>
          </a:p>
          <a:p>
            <a:pPr>
              <a:lnSpc>
                <a:spcPct val="90000"/>
              </a:lnSpc>
              <a:spcBef>
                <a:spcPts val="1000"/>
              </a:spcBef>
            </a:pPr>
            <a:endParaRPr lang="en-CA"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E1F6FE6-5107-4847-9D1A-40DCA2721488}" type="slidenum">
              <a:rPr lang="en-US"/>
              <a:t>11</a:t>
            </a:fld>
            <a:endParaRPr lang="en-US"/>
          </a:p>
        </p:txBody>
      </p:sp>
    </p:spTree>
    <p:extLst>
      <p:ext uri="{BB962C8B-B14F-4D97-AF65-F5344CB8AC3E}">
        <p14:creationId xmlns:p14="http://schemas.microsoft.com/office/powerpoint/2010/main" val="2578639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ts val="1000"/>
              </a:spcBef>
              <a:buClr>
                <a:schemeClr val="accent1"/>
              </a:buClr>
              <a:buSzPct val="80000"/>
              <a:buFontTx/>
              <a:buChar char="-"/>
            </a:pPr>
            <a:endParaRPr lang="en-US" sz="120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EA4B952-DAF1-5E4E-93F1-8F986E329F0C}" type="slidenum">
              <a:rPr lang="en-US" smtClean="0"/>
              <a:t>12</a:t>
            </a:fld>
            <a:endParaRPr lang="en-US"/>
          </a:p>
        </p:txBody>
      </p:sp>
    </p:spTree>
    <p:extLst>
      <p:ext uri="{BB962C8B-B14F-4D97-AF65-F5344CB8AC3E}">
        <p14:creationId xmlns:p14="http://schemas.microsoft.com/office/powerpoint/2010/main" val="315782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Ministre : </a:t>
            </a:r>
          </a:p>
          <a:p>
            <a:pPr marL="457200" lvl="1" indent="0">
              <a:buFont typeface="Arial" panose="020B0604020202020204" pitchFamily="34" charset="0"/>
              <a:buNone/>
            </a:pPr>
            <a:endParaRPr lang="fr-CA" noProof="0" dirty="0"/>
          </a:p>
          <a:p>
            <a:pPr marL="0" lvl="0" indent="0">
              <a:buFont typeface="Arial" panose="020B0604020202020204" pitchFamily="34" charset="0"/>
              <a:buNone/>
            </a:pPr>
            <a:r>
              <a:rPr lang="fr-CA" noProof="0" dirty="0"/>
              <a:t>Merci beaucoup pour vos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noProof="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latin typeface="Calibri Light" panose="020F0302020204030204" pitchFamily="34" charset="0"/>
                <a:ea typeface="Calibri" panose="020F0502020204030204" pitchFamily="34" charset="0"/>
                <a:cs typeface="Times New Roman" panose="02020603050405020304" pitchFamily="18" charset="0"/>
              </a:rPr>
              <a:t>Pour conclure, je tiens à réitérer que moi et mon équipe tenons fortement à la vision d’un système d’apprentissage et de garde d’enfants qui prend soin de tout le monde, et que nous y arriverons ensemble grâce à un système financé par le public.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noProof="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latin typeface="Calibri Light" panose="020F0302020204030204" pitchFamily="34" charset="0"/>
                <a:ea typeface="Calibri" panose="020F0502020204030204" pitchFamily="34" charset="0"/>
                <a:cs typeface="Times New Roman" panose="02020603050405020304" pitchFamily="18" charset="0"/>
              </a:rPr>
              <a:t>Vous avez mon soutien, l’engagement financier de mon gouvernement et ma promesse que nous vous appuierons pendant cette période de transition et au-delà.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noProof="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latin typeface="Calibri Light" panose="020F0302020204030204" pitchFamily="34" charset="0"/>
                <a:ea typeface="Calibri" panose="020F0502020204030204" pitchFamily="34" charset="0"/>
                <a:cs typeface="Times New Roman" panose="02020603050405020304" pitchFamily="18" charset="0"/>
              </a:rPr>
              <a:t>Je souhaite sincèrement que chacune et chacun de vous connaissent le succès et participent à l’avenir prometteur qui s’annonce.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noProof="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effectLst/>
                <a:latin typeface="Calibri Light" panose="020F0302020204030204" pitchFamily="34" charset="0"/>
                <a:ea typeface="Calibri" panose="020F0502020204030204" pitchFamily="34" charset="0"/>
                <a:cs typeface="Times New Roman" panose="02020603050405020304" pitchFamily="18" charset="0"/>
              </a:rPr>
              <a:t>Encore une fois, merci beaucoup.</a:t>
            </a:r>
            <a:r>
              <a:rPr lang="en-CA" sz="1200" dirty="0">
                <a:effectLst/>
                <a:latin typeface="Calibri Light" panose="020F0302020204030204" pitchFamily="34" charset="0"/>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A4B952-DAF1-5E4E-93F1-8F986E329F0C}" type="slidenum">
              <a:rPr lang="en-US" smtClean="0"/>
              <a:t>13</a:t>
            </a:fld>
            <a:endParaRPr lang="en-US"/>
          </a:p>
        </p:txBody>
      </p:sp>
    </p:spTree>
    <p:extLst>
      <p:ext uri="{BB962C8B-B14F-4D97-AF65-F5344CB8AC3E}">
        <p14:creationId xmlns:p14="http://schemas.microsoft.com/office/powerpoint/2010/main" val="284004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fontAlgn="base">
              <a:buFont typeface="Arial" panose="020B0604020202020204" pitchFamily="34" charset="0"/>
              <a:buChar char="•"/>
            </a:pPr>
            <a:r>
              <a:rPr lang="fr-CA" sz="1800" b="0" noProof="0" dirty="0">
                <a:solidFill>
                  <a:srgbClr val="000000"/>
                </a:solidFill>
                <a:latin typeface="+mj-lt"/>
              </a:rPr>
              <a:t>Le gouvernement rend la vie plus abordable pour les familles en réduisant les frais et en améliorant l’accès aux services abordables de garde d’enfants.</a:t>
            </a:r>
          </a:p>
          <a:p>
            <a:pPr marL="285750" indent="-285750" algn="just" fontAlgn="base">
              <a:buFont typeface="Arial" panose="020B0604020202020204" pitchFamily="34" charset="0"/>
              <a:buChar char="•"/>
            </a:pPr>
            <a:r>
              <a:rPr lang="fr-CA" sz="1800" b="0" noProof="0" dirty="0">
                <a:solidFill>
                  <a:srgbClr val="000000"/>
                </a:solidFill>
                <a:latin typeface="+mj-lt"/>
              </a:rPr>
              <a:t>Le 31 décembre 2022, les familles recevront une réduction supplémentaire des frais de 25 %, ce qui représente une réduction totale d’une moyenne de 50 % sur les frais de 2019.</a:t>
            </a:r>
          </a:p>
          <a:p>
            <a:pPr marL="285750" indent="-285750" algn="just" fontAlgn="base">
              <a:buFont typeface="Arial" panose="020B0604020202020204" pitchFamily="34" charset="0"/>
              <a:buChar char="•"/>
            </a:pPr>
            <a:r>
              <a:rPr lang="fr-CA" sz="1800" b="0" noProof="0" dirty="0">
                <a:solidFill>
                  <a:srgbClr val="000000"/>
                </a:solidFill>
                <a:latin typeface="+mj-lt"/>
              </a:rPr>
              <a:t>La réduction des frais de </a:t>
            </a:r>
            <a:r>
              <a:rPr lang="fr-CA" sz="1400" b="0" noProof="0" dirty="0">
                <a:solidFill>
                  <a:srgbClr val="000000"/>
                </a:solidFill>
                <a:latin typeface="+mj-lt"/>
              </a:rPr>
              <a:t>25 % annoncée aujourd’hui s’applique au-delà de la réduction de 25 % annoncée en mars 2022.   </a:t>
            </a:r>
          </a:p>
          <a:p>
            <a:pPr marL="285750" indent="-285750" algn="just" fontAlgn="base">
              <a:buFont typeface="Arial" panose="020B0604020202020204" pitchFamily="34" charset="0"/>
              <a:buChar char="•"/>
            </a:pPr>
            <a:r>
              <a:rPr lang="fr-CA" sz="1400" b="0" noProof="0" dirty="0">
                <a:solidFill>
                  <a:srgbClr val="000000"/>
                </a:solidFill>
                <a:latin typeface="+mj-lt"/>
              </a:rPr>
              <a:t>Plus que jamais, les familles ont besoin de services de garde d’enfants accessibles et offerts sur les lieux de travail, pendant les heures de travail. Voilà pourquoi nous transformons les services de garde en Nouvelle-Écosse de manière à favoriser </a:t>
            </a:r>
            <a:r>
              <a:rPr lang="fr-CA" sz="1800" b="0" noProof="0" dirty="0">
                <a:solidFill>
                  <a:srgbClr val="000000"/>
                </a:solidFill>
                <a:latin typeface="+mj-lt"/>
              </a:rPr>
              <a:t>la stabilité financière des familles.</a:t>
            </a:r>
          </a:p>
          <a:p>
            <a:pPr marL="285750" indent="-285750" algn="just" fontAlgn="base">
              <a:buFont typeface="Arial" panose="020B0604020202020204" pitchFamily="34" charset="0"/>
              <a:buChar char="•"/>
            </a:pPr>
            <a:r>
              <a:rPr lang="fr-CA" sz="1800" b="0" noProof="0" dirty="0">
                <a:solidFill>
                  <a:srgbClr val="000000"/>
                </a:solidFill>
                <a:latin typeface="+mj-lt"/>
              </a:rPr>
              <a:t>Nous sommes sur la voie pour offrir aux familles des services de garde d’enfants à 10 dollars par jour, en moyenne, d’ici le 31 mars 2026.  </a:t>
            </a:r>
          </a:p>
          <a:p>
            <a:pPr marL="285750" indent="-285750" algn="just" fontAlgn="base">
              <a:buFont typeface="Arial" panose="020B0604020202020204" pitchFamily="34" charset="0"/>
              <a:buChar char="•"/>
            </a:pPr>
            <a:endParaRPr lang="en-US" sz="1800" b="0" dirty="0">
              <a:solidFill>
                <a:srgbClr val="000000"/>
              </a:solidFill>
              <a:latin typeface="+mj-lt"/>
            </a:endParaRPr>
          </a:p>
          <a:p>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2</a:t>
            </a:fld>
            <a:endParaRPr lang="en-CA"/>
          </a:p>
        </p:txBody>
      </p:sp>
    </p:spTree>
    <p:extLst>
      <p:ext uri="{BB962C8B-B14F-4D97-AF65-F5344CB8AC3E}">
        <p14:creationId xmlns:p14="http://schemas.microsoft.com/office/powerpoint/2010/main" val="3087674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dirty="0">
                <a:solidFill>
                  <a:schemeClr val="accent1"/>
                </a:solidFill>
                <a:effectLst/>
                <a:latin typeface="Calibri (body)"/>
              </a:rPr>
              <a:t>La réduction des frais entre en vigueur </a:t>
            </a:r>
            <a:r>
              <a:rPr lang="fr-CA" sz="1200" b="1" i="0" noProof="0" dirty="0">
                <a:solidFill>
                  <a:schemeClr val="accent1"/>
                </a:solidFill>
                <a:effectLst/>
                <a:latin typeface="Calibri (body)"/>
              </a:rPr>
              <a:t>le 31 décembre 2022</a:t>
            </a:r>
            <a:r>
              <a:rPr lang="fr-CA" sz="1200" b="0" i="0" noProof="0" dirty="0">
                <a:solidFill>
                  <a:schemeClr val="accent1"/>
                </a:solidFill>
                <a:effectLst/>
                <a:latin typeface="Calibri (body)"/>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dirty="0">
                <a:solidFill>
                  <a:schemeClr val="accent1"/>
                </a:solidFill>
                <a:effectLst/>
                <a:latin typeface="Calibri (body)"/>
              </a:rPr>
              <a:t>Elle n’est </a:t>
            </a:r>
            <a:r>
              <a:rPr lang="fr-CA" sz="1200" b="1" i="0" noProof="0" dirty="0">
                <a:solidFill>
                  <a:schemeClr val="accent1"/>
                </a:solidFill>
                <a:effectLst/>
                <a:latin typeface="Calibri (body)"/>
              </a:rPr>
              <a:t>pas rétroactive</a:t>
            </a:r>
            <a:r>
              <a:rPr lang="fr-CA" sz="1200" b="0" i="0" noProof="0" dirty="0">
                <a:solidFill>
                  <a:schemeClr val="accent1"/>
                </a:solidFill>
                <a:effectLst/>
                <a:latin typeface="Calibri (body)"/>
              </a:rPr>
              <a:t>. Les parents verront les économies sur les factures du mois de janvier.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dirty="0">
                <a:solidFill>
                  <a:schemeClr val="accent1"/>
                </a:solidFill>
                <a:effectLst/>
                <a:latin typeface="Calibri (body)"/>
              </a:rPr>
              <a:t>La réduction s’applique à </a:t>
            </a:r>
            <a:r>
              <a:rPr lang="fr-CA" sz="1200" b="1" i="0" noProof="0" dirty="0">
                <a:solidFill>
                  <a:schemeClr val="accent1"/>
                </a:solidFill>
                <a:effectLst/>
                <a:latin typeface="Calibri (body)"/>
              </a:rPr>
              <a:t>l’ensemble des parents, des tuteurs/tutrices et des familles dont les enfants bénéficient de services de centres de garde qui reçoivent un financement, dont en milieu familial</a:t>
            </a:r>
            <a:r>
              <a:rPr lang="fr-CA" sz="1200" b="0" i="0" noProof="0" dirty="0">
                <a:solidFill>
                  <a:schemeClr val="accent1"/>
                </a:solidFill>
                <a:effectLst/>
                <a:latin typeface="Calibri (body)"/>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dirty="0">
                <a:solidFill>
                  <a:schemeClr val="accent1"/>
                </a:solidFill>
                <a:effectLst/>
                <a:latin typeface="Calibri (body)"/>
              </a:rPr>
              <a:t>Les économies pour les parents ou tuteurs/tutrices générées par la réduction supplémentaire d’une moyenne de 25 % sont </a:t>
            </a:r>
            <a:r>
              <a:rPr lang="fr-CA" sz="1200" b="1" i="0" noProof="0" dirty="0">
                <a:solidFill>
                  <a:schemeClr val="accent1"/>
                </a:solidFill>
                <a:effectLst/>
                <a:latin typeface="Calibri (body)"/>
              </a:rPr>
              <a:t>calculées selon les frais de 2019 et l’âge de l’enfant</a:t>
            </a:r>
            <a:r>
              <a:rPr lang="fr-CA" sz="1200" b="0" i="0" noProof="0" dirty="0">
                <a:solidFill>
                  <a:schemeClr val="accent1"/>
                </a:solidFill>
                <a:effectLst/>
                <a:latin typeface="Calibri (body)"/>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noProof="0" dirty="0">
                <a:solidFill>
                  <a:schemeClr val="accent1"/>
                </a:solidFill>
                <a:effectLst/>
                <a:latin typeface="Calibri (body)"/>
              </a:rPr>
              <a:t>Les familles avec des nourrissons paieront maintenant 23 $ de moins par jour pour les services de garde, ce qui représente des économies d’environ 460 $ par mois, ou plus de 5000 $ par année.   </a:t>
            </a:r>
            <a:r>
              <a:rPr lang="en-US" sz="1200" b="0" i="0" dirty="0">
                <a:solidFill>
                  <a:schemeClr val="accent1"/>
                </a:solidFill>
                <a:effectLst/>
                <a:latin typeface="Calibri (body)"/>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1"/>
              </a:solidFill>
              <a:latin typeface="Calibri (body)"/>
            </a:endParaRPr>
          </a:p>
          <a:p>
            <a:pPr marL="0" indent="0" algn="just" fontAlgn="base">
              <a:buNone/>
            </a:pPr>
            <a:r>
              <a:rPr lang="en-US" sz="1200" dirty="0">
                <a:solidFill>
                  <a:schemeClr val="accent1"/>
                </a:solidFill>
                <a:latin typeface="Calibri (body)"/>
              </a:rPr>
              <a:t>	</a:t>
            </a:r>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3</a:t>
            </a:fld>
            <a:endParaRPr lang="en-CA"/>
          </a:p>
        </p:txBody>
      </p:sp>
    </p:spTree>
    <p:extLst>
      <p:ext uri="{BB962C8B-B14F-4D97-AF65-F5344CB8AC3E}">
        <p14:creationId xmlns:p14="http://schemas.microsoft.com/office/powerpoint/2010/main" val="164673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schemeClr val="tx1">
                    <a:lumMod val="75000"/>
                    <a:lumOff val="25000"/>
                  </a:schemeClr>
                </a:solidFill>
                <a:effectLst/>
                <a:latin typeface="Calibri"/>
                <a:ea typeface="Calibri" panose="020F0502020204030204" pitchFamily="34" charset="0"/>
                <a:cs typeface="Calibri"/>
              </a:rPr>
              <a:t>Tous les centres </a:t>
            </a:r>
            <a:r>
              <a:rPr lang="fr-CA" b="1" dirty="0">
                <a:solidFill>
                  <a:schemeClr val="tx1">
                    <a:lumMod val="75000"/>
                    <a:lumOff val="25000"/>
                  </a:schemeClr>
                </a:solidFill>
                <a:effectLst/>
                <a:latin typeface="Calibri"/>
                <a:ea typeface="Calibri" panose="020F0502020204030204" pitchFamily="34" charset="0"/>
                <a:cs typeface="Calibri"/>
              </a:rPr>
              <a:t>qui ont signé une </a:t>
            </a:r>
            <a:r>
              <a:rPr lang="fr-CA" b="1" dirty="0">
                <a:solidFill>
                  <a:schemeClr val="tx1">
                    <a:lumMod val="75000"/>
                    <a:lumOff val="25000"/>
                  </a:schemeClr>
                </a:solidFill>
                <a:effectLst/>
                <a:latin typeface="+mn-lt"/>
                <a:ea typeface="Calibri" panose="020F0502020204030204" pitchFamily="34" charset="0"/>
                <a:cs typeface="Calibri"/>
              </a:rPr>
              <a:t>entente modifi</a:t>
            </a:r>
            <a:r>
              <a:rPr lang="fr-CA" b="1" dirty="0">
                <a:solidFill>
                  <a:schemeClr val="tx1">
                    <a:lumMod val="75000"/>
                    <a:lumOff val="25000"/>
                  </a:schemeClr>
                </a:solidFill>
                <a:latin typeface="+mn-lt"/>
                <a:ea typeface="Calibri" panose="020F0502020204030204" pitchFamily="34" charset="0"/>
                <a:cs typeface="Calibri"/>
              </a:rPr>
              <a:t>ée </a:t>
            </a:r>
            <a:r>
              <a:rPr lang="fr-CA" b="1" dirty="0">
                <a:solidFill>
                  <a:schemeClr val="tx1">
                    <a:lumMod val="75000"/>
                    <a:lumOff val="25000"/>
                  </a:schemeClr>
                </a:solidFill>
                <a:effectLst/>
                <a:latin typeface="Calibri"/>
                <a:ea typeface="Calibri" panose="020F0502020204030204" pitchFamily="34" charset="0"/>
                <a:cs typeface="Calibri"/>
              </a:rPr>
              <a:t>de financement </a:t>
            </a:r>
            <a:r>
              <a:rPr lang="fr-CA" b="1" dirty="0">
                <a:solidFill>
                  <a:schemeClr val="tx1">
                    <a:lumMod val="75000"/>
                    <a:lumOff val="25000"/>
                  </a:schemeClr>
                </a:solidFill>
                <a:latin typeface="Calibri"/>
                <a:ea typeface="Calibri" panose="020F0502020204030204" pitchFamily="34" charset="0"/>
                <a:cs typeface="Calibri"/>
              </a:rPr>
              <a:t>SIQ </a:t>
            </a:r>
            <a:r>
              <a:rPr lang="fr-CA" dirty="0">
                <a:solidFill>
                  <a:schemeClr val="tx1">
                    <a:lumMod val="75000"/>
                    <a:lumOff val="25000"/>
                  </a:schemeClr>
                </a:solidFill>
                <a:latin typeface="Calibri"/>
                <a:ea typeface="Calibri" panose="020F0502020204030204" pitchFamily="34" charset="0"/>
                <a:cs typeface="Calibri"/>
              </a:rPr>
              <a:t>avec la province </a:t>
            </a:r>
            <a:r>
              <a:rPr lang="fr-CA" b="1" dirty="0">
                <a:solidFill>
                  <a:schemeClr val="tx1">
                    <a:lumMod val="75000"/>
                    <a:lumOff val="25000"/>
                  </a:schemeClr>
                </a:solidFill>
                <a:latin typeface="Calibri"/>
                <a:ea typeface="Calibri" panose="020F0502020204030204" pitchFamily="34" charset="0"/>
                <a:cs typeface="Calibri"/>
              </a:rPr>
              <a:t>recevront un financement </a:t>
            </a:r>
            <a:r>
              <a:rPr lang="fr-CA" dirty="0">
                <a:solidFill>
                  <a:schemeClr val="tx1">
                    <a:lumMod val="75000"/>
                    <a:lumOff val="25000"/>
                  </a:schemeClr>
                </a:solidFill>
                <a:latin typeface="Calibri"/>
                <a:ea typeface="Calibri" panose="020F0502020204030204" pitchFamily="34" charset="0"/>
                <a:cs typeface="Calibri"/>
              </a:rPr>
              <a:t>pour couvrir cette réduction des frais. (Plus de 90 % ont signé – à mettre à jour la semaine de l’appel.) </a:t>
            </a:r>
            <a:endParaRPr lang="fr-CA" dirty="0">
              <a:solidFill>
                <a:schemeClr val="tx1">
                  <a:lumMod val="75000"/>
                  <a:lumOff val="25000"/>
                </a:schemeClr>
              </a:solidFill>
              <a:latin typeface="Calibri" panose="020F0502020204030204" pitchFamily="34" charset="0"/>
              <a:ea typeface="Calibri" panose="020F0502020204030204" pitchFamily="34" charset="0"/>
            </a:endParaRPr>
          </a:p>
          <a:p>
            <a:pPr marL="425450" marR="427355" indent="-171450" algn="just">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rPr>
              <a:t>Les centres qui n’ont </a:t>
            </a:r>
            <a:r>
              <a:rPr lang="fr-CA" sz="1200" b="1" noProof="0" dirty="0">
                <a:solidFill>
                  <a:schemeClr val="accent1"/>
                </a:solidFill>
                <a:effectLst/>
                <a:latin typeface="Calibri" panose="020F0502020204030204" pitchFamily="34" charset="0"/>
                <a:ea typeface="Calibri" panose="020F0502020204030204" pitchFamily="34" charset="0"/>
              </a:rPr>
              <a:t>pas signé </a:t>
            </a:r>
            <a:r>
              <a:rPr lang="fr-CA" sz="1200" noProof="0" dirty="0">
                <a:solidFill>
                  <a:schemeClr val="accent1"/>
                </a:solidFill>
                <a:effectLst/>
                <a:latin typeface="Calibri" panose="020F0502020204030204" pitchFamily="34" charset="0"/>
                <a:ea typeface="Calibri" panose="020F0502020204030204" pitchFamily="34" charset="0"/>
              </a:rPr>
              <a:t>ne sont </a:t>
            </a:r>
            <a:r>
              <a:rPr lang="fr-CA" sz="1200" b="1" noProof="0" dirty="0">
                <a:solidFill>
                  <a:schemeClr val="accent1"/>
                </a:solidFill>
                <a:effectLst/>
                <a:latin typeface="Calibri" panose="020F0502020204030204" pitchFamily="34" charset="0"/>
                <a:ea typeface="Calibri" panose="020F0502020204030204" pitchFamily="34" charset="0"/>
              </a:rPr>
              <a:t>pas admissibles </a:t>
            </a:r>
            <a:r>
              <a:rPr lang="fr-CA" sz="1200" noProof="0" dirty="0">
                <a:solidFill>
                  <a:schemeClr val="accent1"/>
                </a:solidFill>
                <a:effectLst/>
                <a:latin typeface="Calibri" panose="020F0502020204030204" pitchFamily="34" charset="0"/>
                <a:ea typeface="Calibri" panose="020F0502020204030204" pitchFamily="34" charset="0"/>
              </a:rPr>
              <a:t>à cette réduction.</a:t>
            </a:r>
          </a:p>
          <a:p>
            <a:pPr marL="425450" marR="427355" indent="-171450" algn="just">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rPr>
              <a:t>Aucune procédure administrative supplémentaire n’est requise pour la mise en œuvre de cette réduction des frais.</a:t>
            </a:r>
          </a:p>
          <a:p>
            <a:pPr marL="425450" marR="427355" indent="-171450" algn="just">
              <a:buFont typeface="Arial" panose="020B0604020202020204" pitchFamily="34" charset="0"/>
              <a:buChar char="•"/>
            </a:pPr>
            <a:r>
              <a:rPr lang="fr-CA" dirty="0">
                <a:solidFill>
                  <a:srgbClr val="4472C4"/>
                </a:solidFill>
                <a:cs typeface="Calibri"/>
              </a:rPr>
              <a:t>Le PPECAAE n’est pas admissible aux réductions des frais – les frais sont déjà près de 10 $ par jour. L’accent est mis sur les âges où les frais sont les plus élevés : la garde d’enfants et la garde en milieu familial. </a:t>
            </a:r>
          </a:p>
          <a:p>
            <a:endParaRPr lang="fr-CA" dirty="0">
              <a:cs typeface="Calibri" panose="020F0502020204030204"/>
            </a:endParaRPr>
          </a:p>
        </p:txBody>
      </p:sp>
      <p:sp>
        <p:nvSpPr>
          <p:cNvPr id="4" name="Slide Number Placeholder 3"/>
          <p:cNvSpPr>
            <a:spLocks noGrp="1"/>
          </p:cNvSpPr>
          <p:nvPr>
            <p:ph type="sldNum" sz="quarter" idx="5"/>
          </p:nvPr>
        </p:nvSpPr>
        <p:spPr/>
        <p:txBody>
          <a:bodyPr/>
          <a:lstStyle/>
          <a:p>
            <a:fld id="{3E1F6FE6-5107-4847-9D1A-40DCA2721488}" type="slidenum">
              <a:rPr lang="en-CA" smtClean="0"/>
              <a:t>4</a:t>
            </a:fld>
            <a:endParaRPr lang="en-CA"/>
          </a:p>
        </p:txBody>
      </p:sp>
    </p:spTree>
    <p:extLst>
      <p:ext uri="{BB962C8B-B14F-4D97-AF65-F5344CB8AC3E}">
        <p14:creationId xmlns:p14="http://schemas.microsoft.com/office/powerpoint/2010/main" val="71469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Les centres utiliseront le nouveau formulaire en ligne et la nouvelle procédure de rapport (les centres recevront plus rapidement le remboursement).</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 formulaire en ligne calculera automatiquement les nouveaux tarifs et le ministère versera un financement pour couvrir la différence.</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Afin d’alléger les défis de liquidité pendant cette transition, nous verserons des sommes pour compenser cette réduction des frais à tous les centres de garde et fournisseurs en milieu familial agréés, et ce, le 23 décembre au plus tard.</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Si vous rencontrez toujours des pressions ou des défis de liquidité, nous vous encourageons à communiquer avec le ministère.</a:t>
            </a:r>
          </a:p>
          <a:p>
            <a:pPr marL="254000" marR="427355" indent="0" algn="just">
              <a:buFont typeface="Arial" panose="020B0604020202020204" pitchFamily="34" charset="0"/>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5</a:t>
            </a:fld>
            <a:endParaRPr lang="en-CA"/>
          </a:p>
        </p:txBody>
      </p:sp>
    </p:spTree>
    <p:extLst>
      <p:ext uri="{BB962C8B-B14F-4D97-AF65-F5344CB8AC3E}">
        <p14:creationId xmlns:p14="http://schemas.microsoft.com/office/powerpoint/2010/main" val="31917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Les centres utiliseront le nouveau formulaire en ligne et la nouvelle procédure de rapport (les centres recevront plus rapidement le remboursement).</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 formulaire en ligne calculera automatiquement les nouveaux tarifs et le ministère versera un financement pour couvrir la différence.</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Afin d’alléger les défis de liquidité pendant cette transition, nous verserons des sommes pour compenser cette réduction des frais à tous les centres de garde et fournisseurs en milieu familial agréés, et ce, le 23 décembre au plus tard.</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Si vous rencontrez toujours des pressions ou des défis de liquidité, nous vous encourageons à communiquer avec le ministère.</a:t>
            </a:r>
          </a:p>
          <a:p>
            <a:pPr marL="254000" marR="427355" indent="0" algn="just">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6</a:t>
            </a:fld>
            <a:endParaRPr lang="en-CA"/>
          </a:p>
        </p:txBody>
      </p:sp>
    </p:spTree>
    <p:extLst>
      <p:ext uri="{BB962C8B-B14F-4D97-AF65-F5344CB8AC3E}">
        <p14:creationId xmlns:p14="http://schemas.microsoft.com/office/powerpoint/2010/main" val="398243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4050" marR="427355" indent="-171450">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Grâce à cette réduction supplémentaire des frais, plus de 3000 familles qui reçoivent un soutien du programme de subventions paieront 0 $ par jour pour les services de garde.</a:t>
            </a:r>
          </a:p>
          <a:p>
            <a:pPr marL="654050" marR="427355" indent="-171450">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Il ne s’agit pas simplement de doubler la réduction des frais de 25 % mise en œuvre en janvier 2022; l’accent a été mis intentionnellement sur les programmes plus couteux, pas sur ceux dont les frais sont déjà moins élevés et se rapprochent du seuil de 10 $ par jour, ou encore ne l’atteignent pas.</a:t>
            </a:r>
          </a:p>
          <a:p>
            <a:pPr marL="654050" marR="427355" indent="-171450">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Aucune réduction supplémentaire ne s’applique au PPECAAE-NE.</a:t>
            </a:r>
          </a:p>
          <a:p>
            <a:pPr marL="654050" marR="427355" indent="-171450">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L’accent est mis sur les programmes pour les nourrissons et les enfants en bas âge, ainsi que sur les programmes préscolaires de jour complet – dont les couts sont les plus élevés. </a:t>
            </a:r>
          </a:p>
          <a:p>
            <a:pPr marL="654050" marR="427355" indent="-171450">
              <a:buFont typeface="Arial" panose="020B0604020202020204" pitchFamily="34" charset="0"/>
              <a:buChar char="•"/>
            </a:pPr>
            <a:endParaRPr lang="fr-CA" sz="1200" noProof="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7</a:t>
            </a:fld>
            <a:endParaRPr lang="en-CA"/>
          </a:p>
        </p:txBody>
      </p:sp>
    </p:spTree>
    <p:extLst>
      <p:ext uri="{BB962C8B-B14F-4D97-AF65-F5344CB8AC3E}">
        <p14:creationId xmlns:p14="http://schemas.microsoft.com/office/powerpoint/2010/main" val="380310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Les centres utiliseront le nouveau formulaire en ligne et la nouvelle procédure de rapport (les centres recevront plus rapidement le remboursement).</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Le formulaire en ligne calculera automatiquement les nouveaux tarifs et le ministère versera un financement pour couvrir la différence.</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Afin d’alléger les défis de liquidité pendant cette transition, nous verserons des sommes pour compenser cette réduction des frais à tous les centres de garde et fournisseurs en milieu familial agréés, et ce, le 23 décembre au plus tard.</a:t>
            </a:r>
          </a:p>
          <a:p>
            <a:pPr marL="425450" marR="427355" indent="-171450" algn="just">
              <a:buFont typeface="Arial" panose="020B0604020202020204" pitchFamily="34" charset="0"/>
              <a:buChar char="•"/>
            </a:pPr>
            <a:r>
              <a:rPr lang="fr-CA" sz="1200" dirty="0">
                <a:solidFill>
                  <a:schemeClr val="tx1">
                    <a:lumMod val="75000"/>
                    <a:lumOff val="25000"/>
                  </a:schemeClr>
                </a:solidFill>
                <a:effectLst/>
                <a:latin typeface="Calibri" panose="020F0502020204030204" pitchFamily="34" charset="0"/>
                <a:ea typeface="Calibri" panose="020F0502020204030204" pitchFamily="34" charset="0"/>
              </a:rPr>
              <a:t>Si vous rencontrez toujours des pressions ou des défis de liquidité, nous vous encourageons à communiquer avec le ministère.</a:t>
            </a:r>
          </a:p>
          <a:p>
            <a:pPr marL="254000" marR="427355" indent="0" algn="just">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effectLst/>
              <a:latin typeface="Calibri" panose="020F0502020204030204" pitchFamily="34" charset="0"/>
              <a:ea typeface="Calibri" panose="020F0502020204030204" pitchFamily="34" charset="0"/>
            </a:endParaRPr>
          </a:p>
          <a:p>
            <a:pPr marL="254000" marR="427355" indent="0" algn="just">
              <a:buNone/>
            </a:pPr>
            <a:endParaRPr lang="en-CA" sz="1200" dirty="0">
              <a:solidFill>
                <a:schemeClr val="accent1"/>
              </a:solidFill>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E1F6FE6-5107-4847-9D1A-40DCA2721488}" type="slidenum">
              <a:rPr lang="en-CA" smtClean="0"/>
              <a:t>8</a:t>
            </a:fld>
            <a:endParaRPr lang="en-CA"/>
          </a:p>
        </p:txBody>
      </p:sp>
    </p:spTree>
    <p:extLst>
      <p:ext uri="{BB962C8B-B14F-4D97-AF65-F5344CB8AC3E}">
        <p14:creationId xmlns:p14="http://schemas.microsoft.com/office/powerpoint/2010/main" val="224287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427355"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solidFill>
                  <a:schemeClr val="tx1">
                    <a:lumMod val="75000"/>
                    <a:lumOff val="25000"/>
                  </a:schemeClr>
                </a:solidFill>
                <a:effectLst/>
                <a:latin typeface="Calibri"/>
                <a:ea typeface="Calibri" panose="020F0502020204030204" pitchFamily="34" charset="0"/>
                <a:cs typeface="Calibri"/>
              </a:rPr>
              <a:t>Tous les centres </a:t>
            </a:r>
            <a:r>
              <a:rPr lang="fr-CA" b="1" dirty="0">
                <a:solidFill>
                  <a:schemeClr val="tx1">
                    <a:lumMod val="75000"/>
                    <a:lumOff val="25000"/>
                  </a:schemeClr>
                </a:solidFill>
                <a:effectLst/>
                <a:latin typeface="Calibri"/>
                <a:ea typeface="Calibri" panose="020F0502020204030204" pitchFamily="34" charset="0"/>
                <a:cs typeface="Calibri"/>
              </a:rPr>
              <a:t>qui ont signé une entente de financement modifi</a:t>
            </a:r>
            <a:r>
              <a:rPr lang="fr-CA" b="1" dirty="0">
                <a:solidFill>
                  <a:schemeClr val="tx1">
                    <a:lumMod val="75000"/>
                    <a:lumOff val="25000"/>
                  </a:schemeClr>
                </a:solidFill>
                <a:latin typeface="Calibri"/>
                <a:ea typeface="Calibri" panose="020F0502020204030204" pitchFamily="34" charset="0"/>
                <a:cs typeface="Calibri"/>
              </a:rPr>
              <a:t>ée SIQ </a:t>
            </a:r>
            <a:r>
              <a:rPr lang="fr-CA" dirty="0">
                <a:solidFill>
                  <a:schemeClr val="tx1">
                    <a:lumMod val="75000"/>
                    <a:lumOff val="25000"/>
                  </a:schemeClr>
                </a:solidFill>
                <a:latin typeface="Calibri"/>
                <a:ea typeface="Calibri" panose="020F0502020204030204" pitchFamily="34" charset="0"/>
                <a:cs typeface="Calibri"/>
              </a:rPr>
              <a:t>avec la province </a:t>
            </a:r>
            <a:r>
              <a:rPr lang="fr-CA" b="1" dirty="0">
                <a:solidFill>
                  <a:schemeClr val="tx1">
                    <a:lumMod val="75000"/>
                    <a:lumOff val="25000"/>
                  </a:schemeClr>
                </a:solidFill>
                <a:latin typeface="Calibri"/>
                <a:ea typeface="Calibri" panose="020F0502020204030204" pitchFamily="34" charset="0"/>
                <a:cs typeface="Calibri"/>
              </a:rPr>
              <a:t>recevront un financement </a:t>
            </a:r>
            <a:r>
              <a:rPr lang="fr-CA" dirty="0">
                <a:solidFill>
                  <a:schemeClr val="tx1">
                    <a:lumMod val="75000"/>
                    <a:lumOff val="25000"/>
                  </a:schemeClr>
                </a:solidFill>
                <a:latin typeface="Calibri"/>
                <a:ea typeface="Calibri" panose="020F0502020204030204" pitchFamily="34" charset="0"/>
                <a:cs typeface="Calibri"/>
              </a:rPr>
              <a:t>pour couvrir cette réduction des frais. (Plus de 90 % ont signé – à mettre à jour la semaine de l’appel.) </a:t>
            </a:r>
            <a:endParaRPr lang="fr-CA" dirty="0">
              <a:solidFill>
                <a:schemeClr val="tx1">
                  <a:lumMod val="75000"/>
                  <a:lumOff val="25000"/>
                </a:schemeClr>
              </a:solidFill>
              <a:latin typeface="Calibri" panose="020F0502020204030204" pitchFamily="34" charset="0"/>
              <a:ea typeface="Calibri" panose="020F0502020204030204" pitchFamily="34" charset="0"/>
            </a:endParaRPr>
          </a:p>
          <a:p>
            <a:pPr marL="425450" marR="427355" indent="-171450" algn="just">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rPr>
              <a:t>Les centres qui n’ont </a:t>
            </a:r>
            <a:r>
              <a:rPr lang="fr-CA" sz="1200" b="1" noProof="0" dirty="0">
                <a:solidFill>
                  <a:schemeClr val="accent1"/>
                </a:solidFill>
                <a:effectLst/>
                <a:latin typeface="Calibri" panose="020F0502020204030204" pitchFamily="34" charset="0"/>
                <a:ea typeface="Calibri" panose="020F0502020204030204" pitchFamily="34" charset="0"/>
              </a:rPr>
              <a:t>pas signé </a:t>
            </a:r>
            <a:r>
              <a:rPr lang="fr-CA" sz="1200" noProof="0" dirty="0">
                <a:solidFill>
                  <a:schemeClr val="accent1"/>
                </a:solidFill>
                <a:effectLst/>
                <a:latin typeface="Calibri" panose="020F0502020204030204" pitchFamily="34" charset="0"/>
                <a:ea typeface="Calibri" panose="020F0502020204030204" pitchFamily="34" charset="0"/>
              </a:rPr>
              <a:t>ne sont </a:t>
            </a:r>
            <a:r>
              <a:rPr lang="fr-CA" sz="1200" b="1" noProof="0" dirty="0">
                <a:solidFill>
                  <a:schemeClr val="accent1"/>
                </a:solidFill>
                <a:effectLst/>
                <a:latin typeface="Calibri" panose="020F0502020204030204" pitchFamily="34" charset="0"/>
                <a:ea typeface="Calibri" panose="020F0502020204030204" pitchFamily="34" charset="0"/>
              </a:rPr>
              <a:t>pas admissibles </a:t>
            </a:r>
            <a:r>
              <a:rPr lang="fr-CA" sz="1200" noProof="0" dirty="0">
                <a:solidFill>
                  <a:schemeClr val="accent1"/>
                </a:solidFill>
                <a:effectLst/>
                <a:latin typeface="Calibri" panose="020F0502020204030204" pitchFamily="34" charset="0"/>
                <a:ea typeface="Calibri" panose="020F0502020204030204" pitchFamily="34" charset="0"/>
              </a:rPr>
              <a:t>à cette réduction.</a:t>
            </a:r>
          </a:p>
          <a:p>
            <a:pPr marL="425450" marR="427355" indent="-171450" algn="just">
              <a:buFont typeface="Arial" panose="020B0604020202020204" pitchFamily="34" charset="0"/>
              <a:buChar char="•"/>
            </a:pPr>
            <a:r>
              <a:rPr lang="fr-CA" sz="1200" noProof="0" dirty="0">
                <a:solidFill>
                  <a:schemeClr val="accent1"/>
                </a:solidFill>
                <a:effectLst/>
                <a:latin typeface="Calibri" panose="020F0502020204030204" pitchFamily="34" charset="0"/>
                <a:ea typeface="Calibri" panose="020F0502020204030204" pitchFamily="34" charset="0"/>
              </a:rPr>
              <a:t>Aucune procédure administrative supplémentaire n’est requise pour la mise en œuvre de cette réduction des frais.</a:t>
            </a:r>
          </a:p>
          <a:p>
            <a:pPr marL="425450" marR="427355" indent="-171450" algn="just">
              <a:buFont typeface="Arial" panose="020B0604020202020204" pitchFamily="34" charset="0"/>
              <a:buChar char="•"/>
            </a:pPr>
            <a:r>
              <a:rPr lang="fr-CA" dirty="0">
                <a:solidFill>
                  <a:srgbClr val="4472C4"/>
                </a:solidFill>
                <a:cs typeface="Calibri"/>
              </a:rPr>
              <a:t>Le PPECAAE n’est pas admissible aux réductions des frais – les frais sont déjà près de 10 $ par jour. L’accent est mis sur les âges où les frais sont les plus élevés : la garde d’enfants et la garde en milieu familial. </a:t>
            </a: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3E1F6FE6-5107-4847-9D1A-40DCA2721488}" type="slidenum">
              <a:rPr lang="en-CA" smtClean="0"/>
              <a:t>9</a:t>
            </a:fld>
            <a:endParaRPr lang="en-CA"/>
          </a:p>
        </p:txBody>
      </p:sp>
    </p:spTree>
    <p:extLst>
      <p:ext uri="{BB962C8B-B14F-4D97-AF65-F5344CB8AC3E}">
        <p14:creationId xmlns:p14="http://schemas.microsoft.com/office/powerpoint/2010/main" val="230577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5580-DCC8-4148-0D46-C7E2D779B5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77E4669-1D8A-9996-694C-F0413EDAB1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4FC83BF-5A1C-0E84-1550-44FAF8652171}"/>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735DAF4F-383E-369D-13C5-1B4F8549F8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86D10-A260-C47D-3F9F-119DD9E88AA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7973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D152A-61A6-3ED9-B72B-E3CAE4566BB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55300C5-B2F4-1687-DF98-8CBE2F7BC5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228CF80-5E36-E08D-1312-D2591E3A4F55}"/>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1CDCA152-1D86-496C-3E96-BC4027BDF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39161-183F-477A-734D-418E4CA227C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812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18C91-698F-0C17-0E20-7C95A6389B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4E06444-20DD-910F-A64D-B04842A852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265310-5373-D713-344D-FDC287D31268}"/>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B4CAB81C-8EF6-4A0F-3049-3F1411477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C0F60-9F5F-7DA5-6026-6303273F7C79}"/>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9825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250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marL="0" marR="0" indent="0" algn="ctr" defTabSz="457200" rtl="0" eaLnBrk="1" fontAlgn="auto" latinLnBrk="0" hangingPunct="1">
              <a:lnSpc>
                <a:spcPct val="100000"/>
              </a:lnSpc>
              <a:spcBef>
                <a:spcPts val="0"/>
              </a:spcBef>
              <a:spcAft>
                <a:spcPts val="0"/>
              </a:spcAft>
              <a:buClrTx/>
              <a:buSzTx/>
              <a:buFontTx/>
              <a:buNone/>
              <a:tabLs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72327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2B7-CCC0-2AF6-E900-F24FB26B5A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2B37EFF-A442-D82C-84AA-5A398D3B74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8CFB3E7-3D93-7C0A-7720-21FD3DED448F}"/>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473352EE-DE7D-AC15-0255-A66AD487B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5AB0E-7D21-DFE1-0F73-55CE890B20B0}"/>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134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9312-14B3-5BEA-8030-9F36E956D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AB6D9D7-C2B4-503E-930E-BAC6E43B3A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88CDA-A3A3-8A57-3B6F-46E273FC50C4}"/>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05B35BC5-0ED2-C8BC-AF56-9780261B13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BEA98-7848-3AAE-96FA-A45F4FFE3ED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3326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B669-A05C-5804-B3F8-68A01E8A61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5335C96-D2A2-2059-2640-4A3BFFCDAD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303396-3BFE-0FF4-A044-925FB0CF2E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4014927-087F-3050-501E-E4A63C0DEB2A}"/>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6" name="Footer Placeholder 5">
            <a:extLst>
              <a:ext uri="{FF2B5EF4-FFF2-40B4-BE49-F238E27FC236}">
                <a16:creationId xmlns:a16="http://schemas.microsoft.com/office/drawing/2014/main" id="{FDD7C46B-E3C2-0F6A-9FAD-3A8BE99CC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7B8F8B-D83A-3531-9C93-A1697047437A}"/>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3491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AD1B-81BA-DAAE-2ACB-E1CDE49EA50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5E19C9-921F-F94E-93E1-6FCCA9A1D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502DBF-6E64-54B2-494C-1373E5687B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7F0CA90-0CD8-3FCA-668F-3658624F8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D0F4D-7E20-0B68-43A3-6A968EB63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C9E28D-5210-F01F-F770-D9F9D571B4ED}"/>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8" name="Footer Placeholder 7">
            <a:extLst>
              <a:ext uri="{FF2B5EF4-FFF2-40B4-BE49-F238E27FC236}">
                <a16:creationId xmlns:a16="http://schemas.microsoft.com/office/drawing/2014/main" id="{CDEA1E94-3726-E9C0-2D54-B2254199AB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A2FEB-7A21-5CCA-2AC9-4F5F3484AE3B}"/>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472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B704-8418-544E-67EB-D47C19752D3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8971AFB-A963-787A-75AD-D2CF9891798F}"/>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4" name="Footer Placeholder 3">
            <a:extLst>
              <a:ext uri="{FF2B5EF4-FFF2-40B4-BE49-F238E27FC236}">
                <a16:creationId xmlns:a16="http://schemas.microsoft.com/office/drawing/2014/main" id="{F69241F1-F624-6DA4-768E-C460F3A53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42F4A1-8EBB-6DC9-060A-A4F4E4DAC4A3}"/>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2045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A7AE31-BE66-3A3F-8A18-04D54F36D405}"/>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3" name="Footer Placeholder 2">
            <a:extLst>
              <a:ext uri="{FF2B5EF4-FFF2-40B4-BE49-F238E27FC236}">
                <a16:creationId xmlns:a16="http://schemas.microsoft.com/office/drawing/2014/main" id="{F133CEB3-F779-C79C-6C38-717BFF1599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C98A7-4EEB-C40C-5171-DA1893C825A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7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5C514-ACBB-99AC-5790-27F6EEB16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2DBDF64-1E20-79A3-30EE-CED5481E2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33A6B30-E9BA-9919-D642-5C6FB599D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D85A0-E79F-2D91-FC96-94BB2DA89C3B}"/>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6" name="Footer Placeholder 5">
            <a:extLst>
              <a:ext uri="{FF2B5EF4-FFF2-40B4-BE49-F238E27FC236}">
                <a16:creationId xmlns:a16="http://schemas.microsoft.com/office/drawing/2014/main" id="{1953BCC7-DD2F-E2D8-9E87-62C662CF0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46029-23B0-9430-AFB3-BE6BFB1E36E8}"/>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3173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A3F38-242E-788D-A41A-27BA7F547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4E071EC-DE8F-BB0F-EE2C-7EF76E6E8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B517FE4-6A01-6B5B-3969-AC27EB6B0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AF9593-6A54-C5E4-0F25-A286CAE86AF1}"/>
              </a:ext>
            </a:extLst>
          </p:cNvPr>
          <p:cNvSpPr>
            <a:spLocks noGrp="1"/>
          </p:cNvSpPr>
          <p:nvPr>
            <p:ph type="dt" sz="half" idx="10"/>
          </p:nvPr>
        </p:nvSpPr>
        <p:spPr/>
        <p:txBody>
          <a:bodyPr/>
          <a:lstStyle/>
          <a:p>
            <a:fld id="{C764DE79-268F-4C1A-8933-263129D2AF90}" type="datetimeFigureOut">
              <a:rPr lang="en-US" smtClean="0"/>
              <a:t>12/1/2022</a:t>
            </a:fld>
            <a:endParaRPr lang="en-US"/>
          </a:p>
        </p:txBody>
      </p:sp>
      <p:sp>
        <p:nvSpPr>
          <p:cNvPr id="6" name="Footer Placeholder 5">
            <a:extLst>
              <a:ext uri="{FF2B5EF4-FFF2-40B4-BE49-F238E27FC236}">
                <a16:creationId xmlns:a16="http://schemas.microsoft.com/office/drawing/2014/main" id="{6ABC2FAF-6506-34C8-1EE1-2AEA38BB6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09930-1AD6-6813-F54B-E98C0605F6A1}"/>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967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C4B2D-997C-C92C-0044-515564FC93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3DFECD8-3C02-B7EF-D39E-50BD02C6D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06C2D3B-1794-151C-3EDE-8A07B7F3C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12/1/2022</a:t>
            </a:fld>
            <a:endParaRPr lang="en-US"/>
          </a:p>
        </p:txBody>
      </p:sp>
      <p:sp>
        <p:nvSpPr>
          <p:cNvPr id="5" name="Footer Placeholder 4">
            <a:extLst>
              <a:ext uri="{FF2B5EF4-FFF2-40B4-BE49-F238E27FC236}">
                <a16:creationId xmlns:a16="http://schemas.microsoft.com/office/drawing/2014/main" id="{E9268185-4ECE-1E0D-7014-C6765B0C6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738BB-D9AB-BA04-9369-46D976E2C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240412521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hyperlink" Target="https://childcarenovascotia.ca/fr/families"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1.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hyperlink" Target="https://childcarenovascotia.ca/fr/Operators"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68.xml"/></Relationships>
</file>

<file path=ppt/slides/_rels/slide1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3.xml"/><Relationship Id="rId5" Type="http://schemas.openxmlformats.org/officeDocument/2006/relationships/slideLayout" Target="../slideLayouts/slideLayout13.xml"/><Relationship Id="rId4" Type="http://schemas.openxmlformats.org/officeDocument/2006/relationships/tags" Target="../tags/tag7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1.xml"/><Relationship Id="rId7"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10.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9.svg"/><Relationship Id="rId2" Type="http://schemas.openxmlformats.org/officeDocument/2006/relationships/tags" Target="../tags/tag14.xml"/><Relationship Id="rId16" Type="http://schemas.openxmlformats.org/officeDocument/2006/relationships/image" Target="../media/image13.sv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8.png"/><Relationship Id="rId5" Type="http://schemas.openxmlformats.org/officeDocument/2006/relationships/tags" Target="../tags/tag17.xml"/><Relationship Id="rId15" Type="http://schemas.openxmlformats.org/officeDocument/2006/relationships/image" Target="../media/image12.png"/><Relationship Id="rId10" Type="http://schemas.openxmlformats.org/officeDocument/2006/relationships/notesSlide" Target="../notesSlides/notesSlide3.xml"/><Relationship Id="rId4" Type="http://schemas.openxmlformats.org/officeDocument/2006/relationships/tags" Target="../tags/tag16.xml"/><Relationship Id="rId9" Type="http://schemas.openxmlformats.org/officeDocument/2006/relationships/slideLayout" Target="../slideLayouts/slideLayout2.xml"/><Relationship Id="rId1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tags" Target="../tags/tag23.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7.svg"/><Relationship Id="rId18" Type="http://schemas.openxmlformats.org/officeDocument/2006/relationships/image" Target="../media/image22.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tags" Target="../tags/tag26.xml"/><Relationship Id="rId16" Type="http://schemas.openxmlformats.org/officeDocument/2006/relationships/image" Target="../media/image20.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5.xml"/><Relationship Id="rId5" Type="http://schemas.openxmlformats.org/officeDocument/2006/relationships/tags" Target="../tags/tag29.xml"/><Relationship Id="rId15" Type="http://schemas.openxmlformats.org/officeDocument/2006/relationships/image" Target="../media/image19.svg"/><Relationship Id="rId10" Type="http://schemas.openxmlformats.org/officeDocument/2006/relationships/slideLayout" Target="../slideLayouts/slideLayout2.xml"/><Relationship Id="rId19" Type="http://schemas.openxmlformats.org/officeDocument/2006/relationships/image" Target="../media/image23.sv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20.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9.svg"/><Relationship Id="rId2" Type="http://schemas.openxmlformats.org/officeDocument/2006/relationships/tags" Target="../tags/tag35.xml"/><Relationship Id="rId16" Type="http://schemas.openxmlformats.org/officeDocument/2006/relationships/image" Target="../media/image23.sv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8.png"/><Relationship Id="rId5" Type="http://schemas.openxmlformats.org/officeDocument/2006/relationships/tags" Target="../tags/tag38.xml"/><Relationship Id="rId15" Type="http://schemas.openxmlformats.org/officeDocument/2006/relationships/image" Target="../media/image22.png"/><Relationship Id="rId10" Type="http://schemas.openxmlformats.org/officeDocument/2006/relationships/notesSlide" Target="../notesSlides/notesSlide6.xml"/><Relationship Id="rId4" Type="http://schemas.openxmlformats.org/officeDocument/2006/relationships/tags" Target="../tags/tag37.xml"/><Relationship Id="rId9" Type="http://schemas.openxmlformats.org/officeDocument/2006/relationships/slideLayout" Target="../slideLayouts/slideLayout2.xml"/><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9.xml"/><Relationship Id="rId7" Type="http://schemas.openxmlformats.org/officeDocument/2006/relationships/slideLayout" Target="../slideLayouts/slideLayout2.xml"/><Relationship Id="rId12" Type="http://schemas.openxmlformats.org/officeDocument/2006/relationships/image" Target="../media/image23.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22.png"/><Relationship Id="rId5" Type="http://schemas.openxmlformats.org/officeDocument/2006/relationships/tags" Target="../tags/tag51.xml"/><Relationship Id="rId10" Type="http://schemas.openxmlformats.org/officeDocument/2006/relationships/image" Target="../media/image21.svg"/><Relationship Id="rId4" Type="http://schemas.openxmlformats.org/officeDocument/2006/relationships/tags" Target="../tags/tag50.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55.xml"/><Relationship Id="rId7" Type="http://schemas.openxmlformats.org/officeDocument/2006/relationships/hyperlink" Target="http://www.ednet.ns.ca/earlyyears/families/childcaresubidy/shtml"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6.xml"/><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5824587" y="191110"/>
            <a:ext cx="5486416" cy="2677648"/>
          </a:xfrm>
          <a:prstGeom prst="rect">
            <a:avLst/>
          </a:prstGeom>
        </p:spPr>
        <p:txBody>
          <a:bodyPr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CA" sz="6600" b="1" dirty="0">
                <a:solidFill>
                  <a:schemeClr val="accent1"/>
                </a:solidFill>
              </a:rPr>
              <a:t>Bienvenue!</a:t>
            </a:r>
          </a:p>
          <a:p>
            <a:pPr algn="ctr"/>
            <a:r>
              <a:rPr lang="fr-CA" sz="3200" b="1" dirty="0">
                <a:solidFill>
                  <a:schemeClr val="accent1"/>
                </a:solidFill>
              </a:rPr>
              <a:t>Séance d’information sur la réduction des frais</a:t>
            </a:r>
          </a:p>
        </p:txBody>
      </p:sp>
      <p:pic>
        <p:nvPicPr>
          <p:cNvPr id="6" name="Picture 5"/>
          <p:cNvPicPr>
            <a:picLocks noChangeAspect="1"/>
          </p:cNvPicPr>
          <p:nvPr>
            <p:custDataLst>
              <p:tags r:id="rId2"/>
            </p:custDataLst>
          </p:nvPr>
        </p:nvPicPr>
        <p:blipFill>
          <a:blip r:embed="rId11" cstate="screen">
            <a:extLst>
              <a:ext uri="{28A0092B-C50C-407E-A947-70E740481C1C}">
                <a14:useLocalDpi xmlns:a14="http://schemas.microsoft.com/office/drawing/2010/main"/>
              </a:ext>
            </a:extLst>
          </a:blip>
          <a:stretch>
            <a:fillRect/>
          </a:stretch>
        </p:blipFill>
        <p:spPr>
          <a:xfrm>
            <a:off x="10423198" y="6232641"/>
            <a:ext cx="1444952" cy="558385"/>
          </a:xfrm>
          <a:prstGeom prst="rect">
            <a:avLst/>
          </a:prstGeom>
        </p:spPr>
      </p:pic>
      <p:sp>
        <p:nvSpPr>
          <p:cNvPr id="2" name="Title 1">
            <a:extLst>
              <a:ext uri="{FF2B5EF4-FFF2-40B4-BE49-F238E27FC236}">
                <a16:creationId xmlns:a16="http://schemas.microsoft.com/office/drawing/2014/main" id="{F86D4E50-C379-895B-69CA-EE58D2169735}"/>
              </a:ext>
            </a:extLst>
          </p:cNvPr>
          <p:cNvSpPr txBox="1">
            <a:spLocks/>
          </p:cNvSpPr>
          <p:nvPr>
            <p:custDataLst>
              <p:tags r:id="rId3"/>
            </p:custDataLst>
          </p:nvPr>
        </p:nvSpPr>
        <p:spPr>
          <a:xfrm>
            <a:off x="6096000" y="4257095"/>
            <a:ext cx="5649618"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CA" sz="2400" dirty="0"/>
          </a:p>
          <a:p>
            <a:endParaRPr lang="fr-CA" sz="2400" dirty="0"/>
          </a:p>
          <a:p>
            <a:r>
              <a:rPr lang="fr-CA" sz="2400" dirty="0">
                <a:solidFill>
                  <a:schemeClr val="accent1"/>
                </a:solidFill>
              </a:rPr>
              <a:t>Leslie Power, directrice</a:t>
            </a:r>
          </a:p>
          <a:p>
            <a:r>
              <a:rPr lang="fr-CA" sz="2400" dirty="0">
                <a:solidFill>
                  <a:schemeClr val="tx2"/>
                </a:solidFill>
                <a:cs typeface="Calibri Light"/>
              </a:rPr>
              <a:t>Chef de projet – Accord à l’échelle du Canada</a:t>
            </a:r>
          </a:p>
        </p:txBody>
      </p:sp>
      <p:sp>
        <p:nvSpPr>
          <p:cNvPr id="3" name="Title 1">
            <a:extLst>
              <a:ext uri="{FF2B5EF4-FFF2-40B4-BE49-F238E27FC236}">
                <a16:creationId xmlns:a16="http://schemas.microsoft.com/office/drawing/2014/main" id="{CD2822D5-03A0-E8CF-0262-1B39745885B4}"/>
              </a:ext>
            </a:extLst>
          </p:cNvPr>
          <p:cNvSpPr txBox="1">
            <a:spLocks/>
          </p:cNvSpPr>
          <p:nvPr>
            <p:custDataLst>
              <p:tags r:id="rId4"/>
            </p:custDataLst>
          </p:nvPr>
        </p:nvSpPr>
        <p:spPr>
          <a:xfrm>
            <a:off x="6096001" y="5578090"/>
            <a:ext cx="5133654" cy="651613"/>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400" dirty="0" err="1">
                <a:solidFill>
                  <a:schemeClr val="accent1"/>
                </a:solidFill>
              </a:rPr>
              <a:t>Kayleigh</a:t>
            </a:r>
            <a:r>
              <a:rPr lang="fr-CA" sz="2400" dirty="0">
                <a:solidFill>
                  <a:schemeClr val="accent1"/>
                </a:solidFill>
              </a:rPr>
              <a:t> </a:t>
            </a:r>
            <a:r>
              <a:rPr lang="fr-CA" sz="2400" dirty="0" err="1">
                <a:solidFill>
                  <a:schemeClr val="accent1"/>
                </a:solidFill>
              </a:rPr>
              <a:t>Gildart</a:t>
            </a:r>
            <a:r>
              <a:rPr lang="fr-CA" sz="2400" dirty="0">
                <a:solidFill>
                  <a:schemeClr val="accent1"/>
                </a:solidFill>
              </a:rPr>
              <a:t>, directrice</a:t>
            </a:r>
          </a:p>
          <a:p>
            <a:r>
              <a:rPr lang="fr-CA" sz="2400" dirty="0">
                <a:solidFill>
                  <a:schemeClr val="tx2"/>
                </a:solidFill>
              </a:rPr>
              <a:t>Engagement des partenaires – Accord à l’échelle du Canada</a:t>
            </a:r>
            <a:endParaRPr lang="fr-CA" sz="2400" dirty="0">
              <a:solidFill>
                <a:schemeClr val="tx2"/>
              </a:solidFill>
              <a:cs typeface="Calibri Light"/>
            </a:endParaRPr>
          </a:p>
        </p:txBody>
      </p:sp>
      <p:pic>
        <p:nvPicPr>
          <p:cNvPr id="13" name="Picture 12" descr="A group of children sitting on the floor">
            <a:extLst>
              <a:ext uri="{FF2B5EF4-FFF2-40B4-BE49-F238E27FC236}">
                <a16:creationId xmlns:a16="http://schemas.microsoft.com/office/drawing/2014/main" id="{1640B7AC-8268-3E74-E409-1B633537036B}"/>
              </a:ext>
            </a:extLst>
          </p:cNvPr>
          <p:cNvPicPr>
            <a:picLocks noChangeAspect="1"/>
          </p:cNvPicPr>
          <p:nvPr>
            <p:custDataLst>
              <p:tags r:id="rId5"/>
            </p:custDataLst>
          </p:nvPr>
        </p:nvPicPr>
        <p:blipFill>
          <a:blip r:embed="rId12"/>
          <a:stretch>
            <a:fillRect/>
          </a:stretch>
        </p:blipFill>
        <p:spPr>
          <a:xfrm>
            <a:off x="52626" y="1131626"/>
            <a:ext cx="5771961" cy="5260177"/>
          </a:xfrm>
          <a:prstGeom prst="ellipse">
            <a:avLst/>
          </a:prstGeom>
          <a:ln>
            <a:noFill/>
          </a:ln>
          <a:effectLst>
            <a:softEdge rad="112500"/>
          </a:effectLst>
        </p:spPr>
      </p:pic>
      <p:sp>
        <p:nvSpPr>
          <p:cNvPr id="5" name="Title 1">
            <a:extLst>
              <a:ext uri="{FF2B5EF4-FFF2-40B4-BE49-F238E27FC236}">
                <a16:creationId xmlns:a16="http://schemas.microsoft.com/office/drawing/2014/main" id="{32D02D28-351E-09CA-2478-546B2CA05AFB}"/>
              </a:ext>
            </a:extLst>
          </p:cNvPr>
          <p:cNvSpPr txBox="1">
            <a:spLocks/>
          </p:cNvSpPr>
          <p:nvPr>
            <p:custDataLst>
              <p:tags r:id="rId6"/>
            </p:custDataLst>
          </p:nvPr>
        </p:nvSpPr>
        <p:spPr>
          <a:xfrm>
            <a:off x="4194940" y="3245204"/>
            <a:ext cx="10016319"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a:p>
        </p:txBody>
      </p:sp>
      <p:sp>
        <p:nvSpPr>
          <p:cNvPr id="7" name="Title 1">
            <a:extLst>
              <a:ext uri="{FF2B5EF4-FFF2-40B4-BE49-F238E27FC236}">
                <a16:creationId xmlns:a16="http://schemas.microsoft.com/office/drawing/2014/main" id="{E5A26668-B3AA-3821-CFBA-7D54BE834FCB}"/>
              </a:ext>
            </a:extLst>
          </p:cNvPr>
          <p:cNvSpPr txBox="1">
            <a:spLocks/>
          </p:cNvSpPr>
          <p:nvPr>
            <p:custDataLst>
              <p:tags r:id="rId7"/>
            </p:custDataLst>
          </p:nvPr>
        </p:nvSpPr>
        <p:spPr>
          <a:xfrm>
            <a:off x="6096001" y="2961538"/>
            <a:ext cx="5133654" cy="735119"/>
          </a:xfrm>
          <a:prstGeom prst="rect">
            <a:avLst/>
          </a:prstGeom>
        </p:spPr>
        <p:txBody>
          <a:bodyPr lIns="91440" tIns="45720" rIns="91440" bIns="45720" anchor="b"/>
          <a:lstStyle>
            <a:lvl1pPr algn="l" defTabSz="457200" rtl="0" eaLnBrk="1" latinLnBrk="0" hangingPunct="1">
              <a:spcBef>
                <a:spcPct val="0"/>
              </a:spcBef>
              <a:buNone/>
              <a:defRPr sz="5400" b="0" i="0" kern="1200" baseline="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CA" sz="2400" dirty="0"/>
          </a:p>
          <a:p>
            <a:endParaRPr lang="fr-CA" sz="2400" dirty="0"/>
          </a:p>
          <a:p>
            <a:r>
              <a:rPr lang="fr-CA" sz="2400" dirty="0">
                <a:solidFill>
                  <a:schemeClr val="accent1"/>
                </a:solidFill>
              </a:rPr>
              <a:t>Pam </a:t>
            </a:r>
            <a:r>
              <a:rPr lang="fr-CA" sz="2400" dirty="0" err="1">
                <a:solidFill>
                  <a:schemeClr val="accent1"/>
                </a:solidFill>
              </a:rPr>
              <a:t>Aucoin</a:t>
            </a:r>
            <a:r>
              <a:rPr lang="fr-CA" sz="2400" dirty="0">
                <a:solidFill>
                  <a:schemeClr val="accent1"/>
                </a:solidFill>
              </a:rPr>
              <a:t>, directrice générale</a:t>
            </a:r>
            <a:endParaRPr lang="fr-CA" sz="2400" dirty="0">
              <a:solidFill>
                <a:schemeClr val="accent1"/>
              </a:solidFill>
              <a:cs typeface="Calibri Light"/>
            </a:endParaRPr>
          </a:p>
          <a:p>
            <a:r>
              <a:rPr lang="fr-CA" sz="2400" dirty="0">
                <a:solidFill>
                  <a:schemeClr val="tx2"/>
                </a:solidFill>
              </a:rPr>
              <a:t>Éducation et garde des jeunes enfants</a:t>
            </a:r>
            <a:endParaRPr lang="fr-CA" sz="2400" dirty="0">
              <a:solidFill>
                <a:schemeClr val="tx2"/>
              </a:solidFill>
              <a:cs typeface="Calibri Light"/>
            </a:endParaRPr>
          </a:p>
        </p:txBody>
      </p:sp>
      <p:pic>
        <p:nvPicPr>
          <p:cNvPr id="8" name="Picture 7">
            <a:extLst>
              <a:ext uri="{FF2B5EF4-FFF2-40B4-BE49-F238E27FC236}">
                <a16:creationId xmlns:a16="http://schemas.microsoft.com/office/drawing/2014/main" id="{09030D9E-0CEF-6634-E3AB-154C17F246C3}"/>
              </a:ext>
            </a:extLst>
          </p:cNvPr>
          <p:cNvPicPr>
            <a:picLocks noChangeAspect="1"/>
          </p:cNvPicPr>
          <p:nvPr>
            <p:custDataLst>
              <p:tags r:id="rId8"/>
            </p:custDataLst>
          </p:nvPr>
        </p:nvPicPr>
        <p:blipFill>
          <a:blip r:embed="rId13"/>
          <a:stretch>
            <a:fillRect/>
          </a:stretch>
        </p:blipFill>
        <p:spPr>
          <a:xfrm>
            <a:off x="10307474" y="6057162"/>
            <a:ext cx="1676400" cy="669281"/>
          </a:xfrm>
          <a:prstGeom prst="rect">
            <a:avLst/>
          </a:prstGeom>
        </p:spPr>
      </p:pic>
    </p:spTree>
    <p:extLst>
      <p:ext uri="{BB962C8B-B14F-4D97-AF65-F5344CB8AC3E}">
        <p14:creationId xmlns:p14="http://schemas.microsoft.com/office/powerpoint/2010/main" val="325238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2613-C4E7-1B3F-EEFC-AF427A129D41}"/>
              </a:ext>
            </a:extLst>
          </p:cNvPr>
          <p:cNvSpPr>
            <a:spLocks noGrp="1"/>
          </p:cNvSpPr>
          <p:nvPr>
            <p:ph type="title"/>
            <p:custDataLst>
              <p:tags r:id="rId1"/>
            </p:custDataLst>
          </p:nvPr>
        </p:nvSpPr>
        <p:spPr/>
        <p:txBody>
          <a:bodyPr>
            <a:normAutofit/>
          </a:bodyPr>
          <a:lstStyle/>
          <a:p>
            <a:r>
              <a:rPr lang="fr-CA" dirty="0">
                <a:solidFill>
                  <a:schemeClr val="accent1"/>
                </a:solidFill>
                <a:latin typeface="Calibri"/>
                <a:ea typeface="Calibri" panose="020F0502020204030204" pitchFamily="34" charset="0"/>
                <a:cs typeface="Calibri"/>
              </a:rPr>
              <a:t>Pour les familles/parents avec des questions  </a:t>
            </a:r>
            <a:br>
              <a:rPr lang="fr-CA" sz="4400" dirty="0">
                <a:effectLst/>
                <a:latin typeface="Calibri" panose="020F0502020204030204" pitchFamily="34" charset="0"/>
                <a:ea typeface="Calibri" panose="020F0502020204030204" pitchFamily="34" charset="0"/>
              </a:rPr>
            </a:br>
            <a:endParaRPr lang="fr-CA" dirty="0">
              <a:solidFill>
                <a:schemeClr val="accent1"/>
              </a:solidFill>
              <a:latin typeface="Calibri"/>
              <a:cs typeface="Calibri Light"/>
            </a:endParaRPr>
          </a:p>
        </p:txBody>
      </p:sp>
      <p:sp>
        <p:nvSpPr>
          <p:cNvPr id="3" name="Content Placeholder 2">
            <a:extLst>
              <a:ext uri="{FF2B5EF4-FFF2-40B4-BE49-F238E27FC236}">
                <a16:creationId xmlns:a16="http://schemas.microsoft.com/office/drawing/2014/main" id="{80940E28-4513-BAFC-0A82-6F370AFE3F12}"/>
              </a:ext>
            </a:extLst>
          </p:cNvPr>
          <p:cNvSpPr>
            <a:spLocks noGrp="1"/>
          </p:cNvSpPr>
          <p:nvPr>
            <p:ph idx="1"/>
            <p:custDataLst>
              <p:tags r:id="rId2"/>
            </p:custDataLst>
          </p:nvPr>
        </p:nvSpPr>
        <p:spPr>
          <a:xfrm>
            <a:off x="3543728" y="1386840"/>
            <a:ext cx="7810072" cy="4790123"/>
          </a:xfrm>
        </p:spPr>
        <p:txBody>
          <a:bodyPr vert="horz" lIns="91440" tIns="45720" rIns="91440" bIns="45720" rtlCol="0" anchor="t">
            <a:noAutofit/>
          </a:bodyPr>
          <a:lstStyle/>
          <a:p>
            <a:pPr marL="254000" marR="427355" indent="0">
              <a:spcAft>
                <a:spcPts val="0"/>
              </a:spcAft>
              <a:buNone/>
            </a:pPr>
            <a:endParaRPr lang="fr-CA" dirty="0">
              <a:effectLst/>
              <a:latin typeface="Calibri" panose="020F0502020204030204" pitchFamily="34" charset="0"/>
              <a:ea typeface="Calibri" panose="020F0502020204030204" pitchFamily="34" charset="0"/>
              <a:cs typeface="Calibri"/>
            </a:endParaRPr>
          </a:p>
          <a:p>
            <a:pPr marL="254000" marR="427355" indent="0">
              <a:buNone/>
            </a:pPr>
            <a:r>
              <a:rPr lang="fr-CA" sz="2400" dirty="0">
                <a:effectLst/>
                <a:latin typeface="Calibri"/>
                <a:ea typeface="Calibri" panose="020F0502020204030204" pitchFamily="34" charset="0"/>
                <a:cs typeface="Calibri"/>
              </a:rPr>
              <a:t>Veuillez encourager vos familles à visiter le site suivant pour s’inscrire à notre bulletin pour parents afin de recevoir des mises à jour sur la transformation : </a:t>
            </a:r>
            <a:r>
              <a:rPr lang="fr-CA" sz="2400" u="sng" dirty="0">
                <a:effectLst/>
                <a:latin typeface="Calibri"/>
                <a:ea typeface="Calibri" panose="020F0502020204030204" pitchFamily="34" charset="0"/>
                <a:cs typeface="Calibri"/>
              </a:rPr>
              <a:t>https://childcarenovascotia.ca/fr</a:t>
            </a:r>
            <a:r>
              <a:rPr lang="fr-CA" sz="2400" dirty="0">
                <a:effectLst/>
                <a:latin typeface="Calibri"/>
                <a:ea typeface="Calibri" panose="020F0502020204030204" pitchFamily="34" charset="0"/>
                <a:cs typeface="Calibri"/>
              </a:rPr>
              <a:t>.</a:t>
            </a:r>
            <a:r>
              <a:rPr lang="fr-CA" sz="2400" dirty="0">
                <a:latin typeface="Calibri"/>
                <a:ea typeface="Calibri" panose="020F0502020204030204" pitchFamily="34" charset="0"/>
                <a:cs typeface="Calibri"/>
              </a:rPr>
              <a:t> </a:t>
            </a:r>
            <a:endParaRPr lang="fr-CA" sz="2400" dirty="0">
              <a:effectLst/>
              <a:latin typeface="Calibri"/>
              <a:ea typeface="Calibri" panose="020F0502020204030204" pitchFamily="34" charset="0"/>
              <a:cs typeface="Calibri" panose="020F0502020204030204" pitchFamily="34" charset="0"/>
            </a:endParaRPr>
          </a:p>
          <a:p>
            <a:pPr marL="254000" marR="427355" indent="0">
              <a:spcAft>
                <a:spcPts val="0"/>
              </a:spcAft>
              <a:buNone/>
            </a:pPr>
            <a:endParaRPr lang="fr-CA" sz="2400" dirty="0">
              <a:latin typeface="Calibri" panose="020F0502020204030204" pitchFamily="34" charset="0"/>
              <a:ea typeface="Calibri" panose="020F0502020204030204" pitchFamily="34" charset="0"/>
              <a:cs typeface="Calibri" panose="020F0502020204030204" pitchFamily="34" charset="0"/>
            </a:endParaRPr>
          </a:p>
          <a:p>
            <a:pPr marL="254000" marR="427355" indent="0">
              <a:buNone/>
            </a:pPr>
            <a:r>
              <a:rPr lang="fr-CA" sz="2400" dirty="0">
                <a:effectLst/>
                <a:latin typeface="Calibri"/>
                <a:ea typeface="Calibri" panose="020F0502020204030204" pitchFamily="34" charset="0"/>
                <a:cs typeface="Calibri"/>
              </a:rPr>
              <a:t>Des renseignements se trouvent aussi dans la section « Informations pour les familles » de notre site Web </a:t>
            </a:r>
            <a:r>
              <a:rPr lang="fr-CA" sz="2400" u="sng" dirty="0">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https://childcarenovascotia.ca/fr/families</a:t>
            </a:r>
            <a:r>
              <a:rPr lang="fr-CA" sz="2400" u="sng" dirty="0">
                <a:effectLst/>
                <a:latin typeface="Calibri"/>
                <a:ea typeface="Calibri" panose="020F0502020204030204" pitchFamily="34" charset="0"/>
                <a:cs typeface="Calibri"/>
              </a:rPr>
              <a:t>.</a:t>
            </a:r>
            <a:r>
              <a:rPr lang="fr-CA" sz="2400" dirty="0">
                <a:latin typeface="Calibri"/>
                <a:ea typeface="Calibri" panose="020F0502020204030204" pitchFamily="34" charset="0"/>
                <a:cs typeface="Calibri"/>
              </a:rPr>
              <a:t> </a:t>
            </a:r>
            <a:endParaRPr lang="fr-CA" sz="2400" dirty="0">
              <a:effectLst/>
              <a:latin typeface="Calibri"/>
              <a:ea typeface="Calibri" panose="020F0502020204030204" pitchFamily="34" charset="0"/>
              <a:cs typeface="Calibri"/>
            </a:endParaRPr>
          </a:p>
          <a:p>
            <a:pPr marL="254000" marR="427355" indent="0">
              <a:spcAft>
                <a:spcPts val="0"/>
              </a:spcAft>
              <a:buNone/>
            </a:pPr>
            <a:endParaRPr lang="fr-CA" sz="2400" dirty="0">
              <a:latin typeface="Calibri" panose="020F0502020204030204" pitchFamily="34" charset="0"/>
              <a:ea typeface="Calibri" panose="020F0502020204030204" pitchFamily="34" charset="0"/>
              <a:cs typeface="Calibri"/>
            </a:endParaRPr>
          </a:p>
          <a:p>
            <a:pPr marL="254000" marR="427355" indent="0">
              <a:buNone/>
            </a:pPr>
            <a:r>
              <a:rPr lang="fr-CA" sz="2400" dirty="0">
                <a:effectLst/>
                <a:latin typeface="Calibri"/>
                <a:ea typeface="Calibri" panose="020F0502020204030204" pitchFamily="34" charset="0"/>
                <a:cs typeface="Calibri"/>
              </a:rPr>
              <a:t>Veuillez aussi vous assurer de distribuer des copies de la note de service sur la réduction des frais pour les familles.</a:t>
            </a:r>
            <a:endParaRPr lang="fr-CA" sz="2400" dirty="0">
              <a:cs typeface="Calibri"/>
            </a:endParaRPr>
          </a:p>
        </p:txBody>
      </p:sp>
      <p:sp>
        <p:nvSpPr>
          <p:cNvPr id="5" name="Flowchart: Connector 4">
            <a:extLst>
              <a:ext uri="{FF2B5EF4-FFF2-40B4-BE49-F238E27FC236}">
                <a16:creationId xmlns:a16="http://schemas.microsoft.com/office/drawing/2014/main" id="{03AC11AB-F0CE-1BF1-62B3-12B864E1BC17}"/>
              </a:ext>
            </a:extLst>
          </p:cNvPr>
          <p:cNvSpPr/>
          <p:nvPr>
            <p:custDataLst>
              <p:tags r:id="rId3"/>
            </p:custDataLst>
          </p:nvPr>
        </p:nvSpPr>
        <p:spPr>
          <a:xfrm>
            <a:off x="929021" y="2165042"/>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BA790A12-6C93-927F-2624-6317CE543F70}"/>
              </a:ext>
            </a:extLst>
          </p:cNvPr>
          <p:cNvSpPr txBox="1"/>
          <p:nvPr>
            <p:custDataLst>
              <p:tags r:id="rId4"/>
            </p:custDataLst>
          </p:nvPr>
        </p:nvSpPr>
        <p:spPr>
          <a:xfrm>
            <a:off x="1494692" y="2432539"/>
            <a:ext cx="12113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chemeClr val="bg1"/>
                </a:solidFill>
                <a:latin typeface="Calibri Light"/>
                <a:cs typeface="Calibri"/>
              </a:rPr>
              <a:t>?</a:t>
            </a:r>
            <a:endParaRPr lang="en-US" sz="9600">
              <a:solidFill>
                <a:schemeClr val="bg1"/>
              </a:solidFill>
              <a:latin typeface="Calibri Light"/>
              <a:cs typeface="Calibri Light"/>
            </a:endParaRPr>
          </a:p>
        </p:txBody>
      </p:sp>
    </p:spTree>
    <p:extLst>
      <p:ext uri="{BB962C8B-B14F-4D97-AF65-F5344CB8AC3E}">
        <p14:creationId xmlns:p14="http://schemas.microsoft.com/office/powerpoint/2010/main" val="67093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9A615-EB60-0031-06AD-DC3C7BC13BBB}"/>
              </a:ext>
            </a:extLst>
          </p:cNvPr>
          <p:cNvSpPr>
            <a:spLocks noGrp="1"/>
          </p:cNvSpPr>
          <p:nvPr>
            <p:ph type="title"/>
            <p:custDataLst>
              <p:tags r:id="rId1"/>
            </p:custDataLst>
          </p:nvPr>
        </p:nvSpPr>
        <p:spPr/>
        <p:txBody>
          <a:bodyPr/>
          <a:lstStyle/>
          <a:p>
            <a:r>
              <a:rPr lang="fr-CA" dirty="0">
                <a:solidFill>
                  <a:schemeClr val="accent1"/>
                </a:solidFill>
                <a:latin typeface="Calibri"/>
                <a:ea typeface="Calibri" panose="020F0502020204030204" pitchFamily="34" charset="0"/>
                <a:cs typeface="Calibri"/>
              </a:rPr>
              <a:t>Q</a:t>
            </a:r>
            <a:r>
              <a:rPr lang="fr-CA" sz="4400" dirty="0">
                <a:solidFill>
                  <a:schemeClr val="accent1"/>
                </a:solidFill>
                <a:effectLst/>
                <a:latin typeface="Calibri"/>
                <a:ea typeface="Calibri" panose="020F0502020204030204" pitchFamily="34" charset="0"/>
                <a:cs typeface="Calibri"/>
              </a:rPr>
              <a:t>uestions et réponses</a:t>
            </a:r>
            <a:br>
              <a:rPr lang="fr-CA" sz="4400" dirty="0">
                <a:effectLst/>
                <a:latin typeface="Calibri" panose="020F0502020204030204" pitchFamily="34" charset="0"/>
                <a:ea typeface="Calibri" panose="020F0502020204030204" pitchFamily="34" charset="0"/>
              </a:rPr>
            </a:br>
            <a:endParaRPr lang="fr-CA" dirty="0">
              <a:solidFill>
                <a:schemeClr val="accent1"/>
              </a:solidFill>
              <a:latin typeface="Calibri"/>
              <a:cs typeface="Calibri"/>
            </a:endParaRPr>
          </a:p>
        </p:txBody>
      </p:sp>
      <p:sp>
        <p:nvSpPr>
          <p:cNvPr id="3" name="Content Placeholder 2">
            <a:extLst>
              <a:ext uri="{FF2B5EF4-FFF2-40B4-BE49-F238E27FC236}">
                <a16:creationId xmlns:a16="http://schemas.microsoft.com/office/drawing/2014/main" id="{5FD5C3B4-21E5-B016-96EA-F3D6C9657834}"/>
              </a:ext>
            </a:extLst>
          </p:cNvPr>
          <p:cNvSpPr>
            <a:spLocks noGrp="1"/>
          </p:cNvSpPr>
          <p:nvPr>
            <p:ph idx="1"/>
            <p:custDataLst>
              <p:tags r:id="rId2"/>
            </p:custDataLst>
          </p:nvPr>
        </p:nvSpPr>
        <p:spPr>
          <a:xfrm>
            <a:off x="3175781" y="1825625"/>
            <a:ext cx="8909539" cy="4351338"/>
          </a:xfrm>
        </p:spPr>
        <p:txBody>
          <a:bodyPr vert="horz" lIns="91440" tIns="45720" rIns="91440" bIns="45720" rtlCol="0" anchor="t">
            <a:normAutofit/>
          </a:bodyPr>
          <a:lstStyle/>
          <a:p>
            <a:pPr marL="254000" marR="427355" indent="0" algn="just">
              <a:spcAft>
                <a:spcPts val="0"/>
              </a:spcAft>
              <a:buNone/>
            </a:pPr>
            <a:endParaRPr lang="fr-CA" sz="1800" dirty="0">
              <a:latin typeface="Calibri" panose="020F0502020204030204" pitchFamily="34" charset="0"/>
              <a:ea typeface="Calibri" panose="020F0502020204030204" pitchFamily="34" charset="0"/>
              <a:cs typeface="Calibri" panose="020F0502020204030204" pitchFamily="34" charset="0"/>
            </a:endParaRPr>
          </a:p>
          <a:p>
            <a:pPr marL="254000" marR="427355" indent="0" algn="just">
              <a:spcAft>
                <a:spcPts val="0"/>
              </a:spcAft>
              <a:buNone/>
            </a:pPr>
            <a:endParaRPr lang="fr-CA"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254000" marR="427355" indent="0" algn="just">
              <a:spcAft>
                <a:spcPts val="0"/>
              </a:spcAft>
              <a:buNone/>
            </a:pPr>
            <a:endParaRPr lang="fr-CA" sz="1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254000" marR="427355" indent="0">
              <a:buNone/>
            </a:pPr>
            <a:r>
              <a:rPr lang="fr-CA" dirty="0">
                <a:effectLst/>
                <a:latin typeface="Calibri"/>
                <a:ea typeface="Calibri" panose="020F0502020204030204" pitchFamily="34" charset="0"/>
                <a:cs typeface="Calibri"/>
              </a:rPr>
              <a:t>Vous pouvez aussi consulter notre site Web :</a:t>
            </a:r>
          </a:p>
          <a:p>
            <a:pPr marL="254000" marR="427355" indent="0">
              <a:buNone/>
            </a:pPr>
            <a:r>
              <a:rPr lang="fr-CA" u="sng" dirty="0">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https://childcarenovascotia.ca/fr/Operators</a:t>
            </a:r>
            <a:r>
              <a:rPr lang="fr-CA" dirty="0">
                <a:latin typeface="Calibri"/>
                <a:ea typeface="Calibri" panose="020F0502020204030204" pitchFamily="34" charset="0"/>
                <a:cs typeface="Calibri"/>
              </a:rPr>
              <a:t> </a:t>
            </a:r>
            <a:endParaRPr lang="fr-CA" dirty="0">
              <a:effectLst/>
              <a:latin typeface="Calibri"/>
              <a:ea typeface="Calibri" panose="020F0502020204030204" pitchFamily="34" charset="0"/>
              <a:cs typeface="Calibri"/>
            </a:endParaRPr>
          </a:p>
          <a:p>
            <a:pPr marL="254000" marR="427355" indent="0" algn="just">
              <a:spcAft>
                <a:spcPts val="0"/>
              </a:spcAft>
              <a:buNone/>
            </a:pPr>
            <a:endParaRPr lang="fr-CA" sz="1800" dirty="0">
              <a:effectLst/>
              <a:latin typeface="Calibri" panose="020F0502020204030204" pitchFamily="34" charset="0"/>
              <a:ea typeface="Calibri" panose="020F0502020204030204" pitchFamily="34" charset="0"/>
              <a:cs typeface="Calibri"/>
            </a:endParaRPr>
          </a:p>
        </p:txBody>
      </p:sp>
      <p:sp>
        <p:nvSpPr>
          <p:cNvPr id="5" name="Flowchart: Connector 4">
            <a:extLst>
              <a:ext uri="{FF2B5EF4-FFF2-40B4-BE49-F238E27FC236}">
                <a16:creationId xmlns:a16="http://schemas.microsoft.com/office/drawing/2014/main" id="{13F10DAA-53B6-7576-5E7E-D8287911B9D4}"/>
              </a:ext>
            </a:extLst>
          </p:cNvPr>
          <p:cNvSpPr/>
          <p:nvPr>
            <p:custDataLst>
              <p:tags r:id="rId3"/>
            </p:custDataLst>
          </p:nvPr>
        </p:nvSpPr>
        <p:spPr>
          <a:xfrm>
            <a:off x="929021" y="2165042"/>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1D152029-BC1E-2480-8623-8204BFB709AA}"/>
              </a:ext>
            </a:extLst>
          </p:cNvPr>
          <p:cNvSpPr txBox="1"/>
          <p:nvPr>
            <p:custDataLst>
              <p:tags r:id="rId4"/>
            </p:custDataLst>
          </p:nvPr>
        </p:nvSpPr>
        <p:spPr>
          <a:xfrm>
            <a:off x="1494692" y="2432539"/>
            <a:ext cx="121138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a:solidFill>
                  <a:schemeClr val="bg1"/>
                </a:solidFill>
                <a:latin typeface="Calibri Light"/>
                <a:cs typeface="Calibri"/>
              </a:rPr>
              <a:t>?</a:t>
            </a:r>
            <a:endParaRPr lang="en-US" sz="9600">
              <a:solidFill>
                <a:schemeClr val="bg1"/>
              </a:solidFill>
              <a:latin typeface="Calibri Light"/>
              <a:cs typeface="Calibri Light"/>
            </a:endParaRPr>
          </a:p>
        </p:txBody>
      </p:sp>
    </p:spTree>
    <p:extLst>
      <p:ext uri="{BB962C8B-B14F-4D97-AF65-F5344CB8AC3E}">
        <p14:creationId xmlns:p14="http://schemas.microsoft.com/office/powerpoint/2010/main" val="336524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0423198" y="6232641"/>
            <a:ext cx="1444952" cy="558385"/>
          </a:xfrm>
          <a:prstGeom prst="rect">
            <a:avLst/>
          </a:prstGeom>
        </p:spPr>
      </p:pic>
      <p:sp>
        <p:nvSpPr>
          <p:cNvPr id="2" name="TextBox 1">
            <a:extLst>
              <a:ext uri="{FF2B5EF4-FFF2-40B4-BE49-F238E27FC236}">
                <a16:creationId xmlns:a16="http://schemas.microsoft.com/office/drawing/2014/main" id="{2632CE72-4053-06D4-DDCE-1CE264CC1D2A}"/>
              </a:ext>
            </a:extLst>
          </p:cNvPr>
          <p:cNvSpPr txBox="1"/>
          <p:nvPr>
            <p:custDataLst>
              <p:tags r:id="rId2"/>
            </p:custDataLst>
          </p:nvPr>
        </p:nvSpPr>
        <p:spPr>
          <a:xfrm>
            <a:off x="204726" y="1531522"/>
            <a:ext cx="11139948" cy="4985980"/>
          </a:xfrm>
          <a:prstGeom prst="rect">
            <a:avLst/>
          </a:prstGeom>
          <a:noFill/>
        </p:spPr>
        <p:txBody>
          <a:bodyPr wrap="square" rtlCol="0">
            <a:spAutoFit/>
          </a:bodyPr>
          <a:lstStyle/>
          <a:p>
            <a:pPr marL="457200" indent="-457200">
              <a:buFont typeface="Arial" panose="020B0604020202020204" pitchFamily="34" charset="0"/>
              <a:buChar char="•"/>
            </a:pPr>
            <a:r>
              <a:rPr lang="fr-CA" sz="3600" dirty="0">
                <a:solidFill>
                  <a:schemeClr val="tx2"/>
                </a:solidFill>
              </a:rPr>
              <a:t>Veuillez lever la main – nous répondrons aux questions dans l’ordre.</a:t>
            </a:r>
          </a:p>
          <a:p>
            <a:pPr marL="457200" indent="-457200">
              <a:buFont typeface="Arial" panose="020B0604020202020204" pitchFamily="34" charset="0"/>
              <a:buChar char="•"/>
            </a:pPr>
            <a:endParaRPr lang="fr-CA" sz="3600" dirty="0">
              <a:solidFill>
                <a:schemeClr val="tx2"/>
              </a:solidFill>
            </a:endParaRPr>
          </a:p>
          <a:p>
            <a:pPr marL="914400" lvl="1" indent="-457200">
              <a:buFont typeface="Arial" panose="020B0604020202020204" pitchFamily="34" charset="0"/>
              <a:buChar char="•"/>
            </a:pPr>
            <a:r>
              <a:rPr lang="fr-CA" sz="3600" dirty="0">
                <a:solidFill>
                  <a:schemeClr val="tx2"/>
                </a:solidFill>
              </a:rPr>
              <a:t>Activez votre micro, indiquez votre nom et votre organisation, puis posez votre question.</a:t>
            </a:r>
          </a:p>
          <a:p>
            <a:pPr marL="457200" indent="-457200">
              <a:buFont typeface="Arial" panose="020B0604020202020204" pitchFamily="34" charset="0"/>
              <a:buChar char="•"/>
            </a:pPr>
            <a:endParaRPr lang="fr-CA" sz="3600" dirty="0">
              <a:solidFill>
                <a:schemeClr val="tx2"/>
              </a:solidFill>
            </a:endParaRPr>
          </a:p>
          <a:p>
            <a:pPr marL="457200" indent="-457200">
              <a:buFont typeface="Arial" panose="020B0604020202020204" pitchFamily="34" charset="0"/>
              <a:buChar char="•"/>
            </a:pPr>
            <a:endParaRPr lang="fr-CA" sz="3600" dirty="0">
              <a:solidFill>
                <a:schemeClr val="tx2"/>
              </a:solidFill>
            </a:endParaRPr>
          </a:p>
          <a:p>
            <a:endParaRPr lang="fr-CA" sz="2800" dirty="0">
              <a:solidFill>
                <a:schemeClr val="tx2"/>
              </a:solidFill>
            </a:endParaRPr>
          </a:p>
          <a:p>
            <a:pPr marL="457200" indent="-457200">
              <a:buFont typeface="Arial" panose="020B0604020202020204" pitchFamily="34" charset="0"/>
              <a:buChar char="•"/>
            </a:pPr>
            <a:endParaRPr lang="fr-CA" sz="2000" dirty="0">
              <a:solidFill>
                <a:schemeClr val="tx2"/>
              </a:solidFill>
            </a:endParaRPr>
          </a:p>
          <a:p>
            <a:endParaRPr lang="fr-CA" dirty="0"/>
          </a:p>
        </p:txBody>
      </p:sp>
      <p:sp>
        <p:nvSpPr>
          <p:cNvPr id="3" name="TextBox 2">
            <a:extLst>
              <a:ext uri="{FF2B5EF4-FFF2-40B4-BE49-F238E27FC236}">
                <a16:creationId xmlns:a16="http://schemas.microsoft.com/office/drawing/2014/main" id="{ADABB1D8-D8CC-F1B4-A54B-6A1C2B7F54B9}"/>
              </a:ext>
            </a:extLst>
          </p:cNvPr>
          <p:cNvSpPr txBox="1"/>
          <p:nvPr>
            <p:custDataLst>
              <p:tags r:id="rId3"/>
            </p:custDataLst>
          </p:nvPr>
        </p:nvSpPr>
        <p:spPr>
          <a:xfrm>
            <a:off x="334297" y="147484"/>
            <a:ext cx="7541342" cy="984885"/>
          </a:xfrm>
          <a:prstGeom prst="rect">
            <a:avLst/>
          </a:prstGeom>
          <a:noFill/>
        </p:spPr>
        <p:txBody>
          <a:bodyPr wrap="square" rtlCol="0">
            <a:spAutoFit/>
          </a:bodyPr>
          <a:lstStyle/>
          <a:p>
            <a:r>
              <a:rPr lang="fr-CA" sz="4000" b="1" dirty="0">
                <a:solidFill>
                  <a:schemeClr val="bg1"/>
                </a:solidFill>
                <a:ea typeface="+mn-lt"/>
                <a:cs typeface="+mn-lt"/>
              </a:rPr>
              <a:t>D’autres questions?</a:t>
            </a:r>
          </a:p>
          <a:p>
            <a:endParaRPr lang="fr-CA" dirty="0"/>
          </a:p>
        </p:txBody>
      </p:sp>
      <p:pic>
        <p:nvPicPr>
          <p:cNvPr id="4" name="Picture 3">
            <a:extLst>
              <a:ext uri="{FF2B5EF4-FFF2-40B4-BE49-F238E27FC236}">
                <a16:creationId xmlns:a16="http://schemas.microsoft.com/office/drawing/2014/main" id="{9BA2AD70-DA3E-BFD6-6303-375AC13ED1DE}"/>
              </a:ext>
            </a:extLst>
          </p:cNvPr>
          <p:cNvPicPr>
            <a:picLocks noChangeAspect="1"/>
          </p:cNvPicPr>
          <p:nvPr>
            <p:custDataLst>
              <p:tags r:id="rId4"/>
            </p:custDataLst>
          </p:nvPr>
        </p:nvPicPr>
        <p:blipFill>
          <a:blip r:embed="rId8"/>
          <a:stretch>
            <a:fillRect/>
          </a:stretch>
        </p:blipFill>
        <p:spPr>
          <a:xfrm>
            <a:off x="10307474" y="6057162"/>
            <a:ext cx="1676400" cy="669281"/>
          </a:xfrm>
          <a:prstGeom prst="rect">
            <a:avLst/>
          </a:prstGeom>
        </p:spPr>
      </p:pic>
    </p:spTree>
    <p:extLst>
      <p:ext uri="{BB962C8B-B14F-4D97-AF65-F5344CB8AC3E}">
        <p14:creationId xmlns:p14="http://schemas.microsoft.com/office/powerpoint/2010/main" val="91068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F5FC1F-0BEE-0E78-953F-BAD8A0784FF3}"/>
              </a:ext>
            </a:extLst>
          </p:cNvPr>
          <p:cNvSpPr/>
          <p:nvPr>
            <p:custDataLst>
              <p:tags r:id="rId1"/>
            </p:custDataLst>
          </p:nvPr>
        </p:nvSpPr>
        <p:spPr>
          <a:xfrm>
            <a:off x="0" y="1297171"/>
            <a:ext cx="12192000" cy="4210492"/>
          </a:xfrm>
          <a:prstGeom prst="rect">
            <a:avLst/>
          </a:prstGeom>
          <a:solidFill>
            <a:srgbClr val="A3C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D8FFCFB-FB74-4CBC-2BD5-33AFB8406BFB}"/>
              </a:ext>
            </a:extLst>
          </p:cNvPr>
          <p:cNvSpPr/>
          <p:nvPr>
            <p:custDataLst>
              <p:tags r:id="rId2"/>
            </p:custDataLst>
          </p:nvPr>
        </p:nvSpPr>
        <p:spPr>
          <a:xfrm>
            <a:off x="10440238" y="0"/>
            <a:ext cx="1406769" cy="1205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8596C88-A3C7-1DAB-E453-0A95E016A70A}"/>
              </a:ext>
            </a:extLst>
          </p:cNvPr>
          <p:cNvSpPr txBox="1"/>
          <p:nvPr>
            <p:custDataLst>
              <p:tags r:id="rId3"/>
            </p:custDataLst>
          </p:nvPr>
        </p:nvSpPr>
        <p:spPr>
          <a:xfrm>
            <a:off x="0" y="6557345"/>
            <a:ext cx="284052" cy="307777"/>
          </a:xfrm>
          <a:prstGeom prst="rect">
            <a:avLst/>
          </a:prstGeom>
          <a:noFill/>
        </p:spPr>
        <p:txBody>
          <a:bodyPr wrap="none" rtlCol="0">
            <a:spAutoFit/>
          </a:bodyPr>
          <a:lstStyle/>
          <a:p>
            <a:r>
              <a:rPr lang="en-US" sz="1400">
                <a:solidFill>
                  <a:schemeClr val="bg1"/>
                </a:solidFill>
                <a:latin typeface="Century Gothic" panose="020B0502020202020204" pitchFamily="34" charset="0"/>
              </a:rPr>
              <a:t>2</a:t>
            </a:r>
          </a:p>
        </p:txBody>
      </p:sp>
      <p:sp>
        <p:nvSpPr>
          <p:cNvPr id="2" name="TextBox 1">
            <a:extLst>
              <a:ext uri="{FF2B5EF4-FFF2-40B4-BE49-F238E27FC236}">
                <a16:creationId xmlns:a16="http://schemas.microsoft.com/office/drawing/2014/main" id="{1FFA0490-3CD2-CBD1-26AD-AAF6720E945A}"/>
              </a:ext>
            </a:extLst>
          </p:cNvPr>
          <p:cNvSpPr txBox="1"/>
          <p:nvPr>
            <p:custDataLst>
              <p:tags r:id="rId4"/>
            </p:custDataLst>
          </p:nvPr>
        </p:nvSpPr>
        <p:spPr>
          <a:xfrm>
            <a:off x="1133475" y="2419350"/>
            <a:ext cx="9505950" cy="2092881"/>
          </a:xfrm>
          <a:prstGeom prst="rect">
            <a:avLst/>
          </a:prstGeom>
          <a:noFill/>
        </p:spPr>
        <p:txBody>
          <a:bodyPr wrap="square" rtlCol="0">
            <a:spAutoFit/>
          </a:bodyPr>
          <a:lstStyle/>
          <a:p>
            <a:pPr algn="ctr"/>
            <a:r>
              <a:rPr lang="fr-CA" sz="13000" b="1" dirty="0">
                <a:solidFill>
                  <a:srgbClr val="5497D4"/>
                </a:solidFill>
                <a:latin typeface="Cochocib Script Latin Pro" panose="020B0604020202020204" pitchFamily="2" charset="0"/>
              </a:rPr>
              <a:t>Merci beaucoup!</a:t>
            </a:r>
          </a:p>
        </p:txBody>
      </p:sp>
    </p:spTree>
    <p:extLst>
      <p:ext uri="{BB962C8B-B14F-4D97-AF65-F5344CB8AC3E}">
        <p14:creationId xmlns:p14="http://schemas.microsoft.com/office/powerpoint/2010/main" val="389563117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76AB3099-4713-61EB-4A3B-7E2159705B05}"/>
              </a:ext>
            </a:extLst>
          </p:cNvPr>
          <p:cNvSpPr/>
          <p:nvPr>
            <p:custDataLst>
              <p:tags r:id="rId1"/>
            </p:custDataLst>
          </p:nvPr>
        </p:nvSpPr>
        <p:spPr>
          <a:xfrm>
            <a:off x="1100823" y="2384277"/>
            <a:ext cx="2454228" cy="2427158"/>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0367BEBC-1FAA-4C7F-6BA8-1AA478519451}"/>
              </a:ext>
            </a:extLst>
          </p:cNvPr>
          <p:cNvSpPr>
            <a:spLocks noGrp="1"/>
          </p:cNvSpPr>
          <p:nvPr>
            <p:ph idx="1"/>
            <p:custDataLst>
              <p:tags r:id="rId2"/>
            </p:custDataLst>
          </p:nvPr>
        </p:nvSpPr>
        <p:spPr>
          <a:xfrm>
            <a:off x="3883265" y="1176160"/>
            <a:ext cx="7274367" cy="4351338"/>
          </a:xfrm>
        </p:spPr>
        <p:txBody>
          <a:bodyPr>
            <a:normAutofit/>
          </a:bodyPr>
          <a:lstStyle/>
          <a:p>
            <a:pPr marL="0" indent="0" algn="just" fontAlgn="base">
              <a:buNone/>
            </a:pPr>
            <a:endParaRPr lang="fr-CA" sz="2400" dirty="0">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endParaRPr lang="fr-CA" b="1" dirty="0">
              <a:effectLst/>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endParaRPr lang="fr-CA" b="1"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indent="0" algn="just" fontAlgn="base">
              <a:buNone/>
            </a:pPr>
            <a:r>
              <a:rPr lang="fr-CA"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Le 31 décembre 2022, les familles recevront une réduction supplémentaire des frais de 25 %, ce qui représente une </a:t>
            </a:r>
            <a:r>
              <a:rPr lang="fr-CA" b="1"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réduction totale d’une moyenne de 50 % sur les frais de 2019</a:t>
            </a:r>
            <a:r>
              <a:rPr lang="fr-CA"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rPr>
              <a:t>. </a:t>
            </a:r>
          </a:p>
          <a:p>
            <a:pPr marL="0" indent="0" algn="just" fontAlgn="base">
              <a:buNone/>
            </a:pPr>
            <a:endParaRPr lang="fr-CA"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fr-CA" sz="3600" dirty="0"/>
          </a:p>
        </p:txBody>
      </p:sp>
      <p:pic>
        <p:nvPicPr>
          <p:cNvPr id="4" name="Graphic 3" descr="Downward trend graph outline">
            <a:extLst>
              <a:ext uri="{FF2B5EF4-FFF2-40B4-BE49-F238E27FC236}">
                <a16:creationId xmlns:a16="http://schemas.microsoft.com/office/drawing/2014/main" id="{5CD8D1B8-3A46-15B8-C735-78F35747E0D1}"/>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9037" y="2577501"/>
            <a:ext cx="1891005" cy="1891005"/>
          </a:xfrm>
          <a:prstGeom prst="rect">
            <a:avLst/>
          </a:prstGeom>
        </p:spPr>
      </p:pic>
      <p:sp>
        <p:nvSpPr>
          <p:cNvPr id="2" name="Title 1">
            <a:extLst>
              <a:ext uri="{FF2B5EF4-FFF2-40B4-BE49-F238E27FC236}">
                <a16:creationId xmlns:a16="http://schemas.microsoft.com/office/drawing/2014/main" id="{D6B9AAB8-9BA7-247D-9610-5ACB351A90CE}"/>
              </a:ext>
            </a:extLst>
          </p:cNvPr>
          <p:cNvSpPr>
            <a:spLocks noGrp="1"/>
          </p:cNvSpPr>
          <p:nvPr>
            <p:ph type="title"/>
            <p:custDataLst>
              <p:tags r:id="rId4"/>
            </p:custDataLst>
          </p:nvPr>
        </p:nvSpPr>
        <p:spPr>
          <a:xfrm>
            <a:off x="838200" y="365125"/>
            <a:ext cx="10515600" cy="1325563"/>
          </a:xfrm>
        </p:spPr>
        <p:txBody>
          <a:bodyPr>
            <a:noAutofit/>
          </a:bodyPr>
          <a:lstStyle/>
          <a:p>
            <a:pPr marR="427355"/>
            <a:r>
              <a:rPr lang="fr-CA" sz="4000" dirty="0">
                <a:solidFill>
                  <a:schemeClr val="accent1"/>
                </a:solidFill>
                <a:latin typeface="Calibri" panose="020F0502020204030204" pitchFamily="34" charset="0"/>
              </a:rPr>
              <a:t>Contexte</a:t>
            </a:r>
            <a:endParaRPr lang="fr-CA" sz="4000" dirty="0">
              <a:solidFill>
                <a:schemeClr val="accent1"/>
              </a:solidFill>
            </a:endParaRPr>
          </a:p>
        </p:txBody>
      </p:sp>
    </p:spTree>
    <p:extLst>
      <p:ext uri="{BB962C8B-B14F-4D97-AF65-F5344CB8AC3E}">
        <p14:creationId xmlns:p14="http://schemas.microsoft.com/office/powerpoint/2010/main" val="359108190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Connector 11">
            <a:extLst>
              <a:ext uri="{FF2B5EF4-FFF2-40B4-BE49-F238E27FC236}">
                <a16:creationId xmlns:a16="http://schemas.microsoft.com/office/drawing/2014/main" id="{8EC43803-7FAA-EA64-3F91-AFA802B67E50}"/>
              </a:ext>
            </a:extLst>
          </p:cNvPr>
          <p:cNvSpPr/>
          <p:nvPr>
            <p:custDataLst>
              <p:tags r:id="rId1"/>
            </p:custDataLst>
          </p:nvPr>
        </p:nvSpPr>
        <p:spPr>
          <a:xfrm>
            <a:off x="812251" y="4502043"/>
            <a:ext cx="1322125" cy="1318976"/>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lowchart: Connector 10">
            <a:extLst>
              <a:ext uri="{FF2B5EF4-FFF2-40B4-BE49-F238E27FC236}">
                <a16:creationId xmlns:a16="http://schemas.microsoft.com/office/drawing/2014/main" id="{31E966F4-D708-F28D-A7F0-AE7152F8B457}"/>
              </a:ext>
            </a:extLst>
          </p:cNvPr>
          <p:cNvSpPr/>
          <p:nvPr>
            <p:custDataLst>
              <p:tags r:id="rId2"/>
            </p:custDataLst>
          </p:nvPr>
        </p:nvSpPr>
        <p:spPr>
          <a:xfrm>
            <a:off x="829645" y="3071722"/>
            <a:ext cx="1304731" cy="1306205"/>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lowchart: Connector 9">
            <a:extLst>
              <a:ext uri="{FF2B5EF4-FFF2-40B4-BE49-F238E27FC236}">
                <a16:creationId xmlns:a16="http://schemas.microsoft.com/office/drawing/2014/main" id="{43541D18-F08B-F609-CBEA-0C91B897BC18}"/>
              </a:ext>
            </a:extLst>
          </p:cNvPr>
          <p:cNvSpPr/>
          <p:nvPr>
            <p:custDataLst>
              <p:tags r:id="rId3"/>
            </p:custDataLst>
          </p:nvPr>
        </p:nvSpPr>
        <p:spPr>
          <a:xfrm>
            <a:off x="789213" y="1622043"/>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66674F6-1017-7A24-C52F-23479143C745}"/>
              </a:ext>
            </a:extLst>
          </p:cNvPr>
          <p:cNvSpPr>
            <a:spLocks noGrp="1"/>
          </p:cNvSpPr>
          <p:nvPr>
            <p:ph type="title"/>
            <p:custDataLst>
              <p:tags r:id="rId4"/>
            </p:custDataLst>
          </p:nvPr>
        </p:nvSpPr>
        <p:spPr/>
        <p:txBody>
          <a:bodyPr>
            <a:noAutofit/>
          </a:bodyPr>
          <a:lstStyle/>
          <a:p>
            <a:pPr marR="427355"/>
            <a:r>
              <a:rPr lang="fr-CA" sz="4000" dirty="0">
                <a:solidFill>
                  <a:schemeClr val="accent1"/>
                </a:solidFill>
                <a:effectLst/>
                <a:latin typeface="Calibri" panose="020F0502020204030204" pitchFamily="34" charset="0"/>
                <a:ea typeface="Calibri" panose="020F0502020204030204" pitchFamily="34" charset="0"/>
              </a:rPr>
              <a:t>À propos de la réduction</a:t>
            </a:r>
            <a:br>
              <a:rPr lang="fr-CA" sz="1600" dirty="0">
                <a:solidFill>
                  <a:schemeClr val="accent1"/>
                </a:solidFill>
                <a:effectLst/>
                <a:latin typeface="Calibri" panose="020F0502020204030204" pitchFamily="34" charset="0"/>
                <a:ea typeface="Calibri" panose="020F0502020204030204" pitchFamily="34" charset="0"/>
              </a:rPr>
            </a:br>
            <a:r>
              <a:rPr lang="fr-CA" sz="1600" dirty="0">
                <a:solidFill>
                  <a:schemeClr val="accent1"/>
                </a:solidFill>
                <a:effectLst/>
                <a:latin typeface="Calibri" panose="020F0502020204030204" pitchFamily="34" charset="0"/>
                <a:ea typeface="Calibri" panose="020F0502020204030204" pitchFamily="34" charset="0"/>
              </a:rPr>
              <a:t> </a:t>
            </a:r>
            <a:br>
              <a:rPr lang="fr-CA" sz="1600" dirty="0">
                <a:solidFill>
                  <a:schemeClr val="accent1"/>
                </a:solidFill>
                <a:effectLst/>
                <a:latin typeface="Calibri" panose="020F0502020204030204" pitchFamily="34" charset="0"/>
                <a:ea typeface="Calibri" panose="020F0502020204030204" pitchFamily="34" charset="0"/>
              </a:rPr>
            </a:br>
            <a:endParaRPr lang="fr-CA" sz="4000" dirty="0">
              <a:solidFill>
                <a:schemeClr val="accent1"/>
              </a:solidFill>
            </a:endParaRPr>
          </a:p>
        </p:txBody>
      </p:sp>
      <p:sp>
        <p:nvSpPr>
          <p:cNvPr id="3" name="Content Placeholder 2">
            <a:extLst>
              <a:ext uri="{FF2B5EF4-FFF2-40B4-BE49-F238E27FC236}">
                <a16:creationId xmlns:a16="http://schemas.microsoft.com/office/drawing/2014/main" id="{0367BEBC-1FAA-4C7F-6BA8-1AA478519451}"/>
              </a:ext>
            </a:extLst>
          </p:cNvPr>
          <p:cNvSpPr>
            <a:spLocks noGrp="1"/>
          </p:cNvSpPr>
          <p:nvPr>
            <p:ph idx="1"/>
            <p:custDataLst>
              <p:tags r:id="rId5"/>
            </p:custDataLst>
          </p:nvPr>
        </p:nvSpPr>
        <p:spPr>
          <a:xfrm>
            <a:off x="2516553" y="1400323"/>
            <a:ext cx="8814209" cy="5092552"/>
          </a:xfrm>
        </p:spPr>
        <p:txBody>
          <a:bodyPr vert="horz" lIns="91440" tIns="45720" rIns="91440" bIns="45720" rtlCol="0" anchor="t">
            <a:normAutofit/>
          </a:bodyPr>
          <a:lstStyle/>
          <a:p>
            <a:pPr marL="0" indent="0" algn="just" fontAlgn="base">
              <a:buNone/>
            </a:pPr>
            <a:endParaRPr lang="en-US" b="0" i="0" dirty="0">
              <a:solidFill>
                <a:schemeClr val="tx1">
                  <a:lumMod val="75000"/>
                  <a:lumOff val="25000"/>
                </a:schemeClr>
              </a:solidFill>
              <a:effectLst/>
              <a:latin typeface="Calibri (body)"/>
            </a:endParaRPr>
          </a:p>
          <a:p>
            <a:pPr marL="0" indent="0" algn="just" fontAlgn="base">
              <a:buNone/>
            </a:pPr>
            <a:r>
              <a:rPr lang="fr-CA" sz="2600" b="0" i="0" dirty="0">
                <a:solidFill>
                  <a:schemeClr val="tx1">
                    <a:lumMod val="75000"/>
                    <a:lumOff val="25000"/>
                  </a:schemeClr>
                </a:solidFill>
                <a:effectLst/>
                <a:latin typeface="Calibri (body)"/>
              </a:rPr>
              <a:t>La réduction des frais entre en vigueur </a:t>
            </a:r>
            <a:r>
              <a:rPr lang="fr-CA" sz="2600" b="1" i="0" dirty="0">
                <a:solidFill>
                  <a:schemeClr val="tx1">
                    <a:lumMod val="75000"/>
                    <a:lumOff val="25000"/>
                  </a:schemeClr>
                </a:solidFill>
                <a:effectLst/>
                <a:latin typeface="Calibri (body)"/>
              </a:rPr>
              <a:t>le 31 décembre 2022</a:t>
            </a:r>
            <a:r>
              <a:rPr lang="fr-CA" sz="2600" b="0" i="0" dirty="0">
                <a:solidFill>
                  <a:schemeClr val="tx1">
                    <a:lumMod val="75000"/>
                    <a:lumOff val="25000"/>
                  </a:schemeClr>
                </a:solidFill>
                <a:effectLst/>
                <a:latin typeface="Calibri (body)"/>
              </a:rPr>
              <a:t>. Elle n’est pas rétroactive. </a:t>
            </a:r>
          </a:p>
          <a:p>
            <a:pPr marL="0" indent="0" algn="just" fontAlgn="base">
              <a:buNone/>
            </a:pPr>
            <a:endParaRPr lang="en-US" sz="2600" b="0" i="0" dirty="0">
              <a:solidFill>
                <a:schemeClr val="tx1">
                  <a:lumMod val="75000"/>
                  <a:lumOff val="25000"/>
                </a:schemeClr>
              </a:solidFill>
              <a:effectLst/>
              <a:latin typeface="Calibri (body)"/>
            </a:endParaRPr>
          </a:p>
          <a:p>
            <a:pPr marL="0" indent="0" algn="just" fontAlgn="base">
              <a:buNone/>
            </a:pPr>
            <a:r>
              <a:rPr lang="fr-CA" sz="2600" i="0" dirty="0">
                <a:solidFill>
                  <a:schemeClr val="tx1">
                    <a:lumMod val="75000"/>
                    <a:lumOff val="25000"/>
                  </a:schemeClr>
                </a:solidFill>
                <a:effectLst/>
                <a:latin typeface="Calibri (body)"/>
              </a:rPr>
              <a:t>La réduction s’applique aux frais de programme quotidien pour les enfants bénéficiant de services de garde agréés et financés.</a:t>
            </a:r>
          </a:p>
          <a:p>
            <a:pPr marL="0" indent="0" algn="just" fontAlgn="base">
              <a:buNone/>
            </a:pPr>
            <a:endParaRPr lang="fr-CA" sz="2600" dirty="0">
              <a:solidFill>
                <a:schemeClr val="tx1">
                  <a:lumMod val="75000"/>
                  <a:lumOff val="25000"/>
                </a:schemeClr>
              </a:solidFill>
              <a:latin typeface="Calibri (body)"/>
            </a:endParaRPr>
          </a:p>
          <a:p>
            <a:pPr marL="0" indent="0" algn="just" fontAlgn="base">
              <a:buNone/>
            </a:pPr>
            <a:r>
              <a:rPr lang="fr-CA" sz="2600" i="0" dirty="0">
                <a:solidFill>
                  <a:schemeClr val="tx1">
                    <a:lumMod val="75000"/>
                    <a:lumOff val="25000"/>
                  </a:schemeClr>
                </a:solidFill>
                <a:effectLst/>
                <a:latin typeface="Calibri (body)"/>
              </a:rPr>
              <a:t>La réduction supplémentaire de 25 % est calculée selon les frais moyens de 2019. Les véritables économies d’une famille dépendent des frais réellement imposés par leur fournisseur et de l’âge de l’enfant. </a:t>
            </a:r>
          </a:p>
          <a:p>
            <a:pPr marL="0" indent="0" algn="just" fontAlgn="base">
              <a:buNone/>
            </a:pPr>
            <a:endParaRPr lang="en-US" sz="2600" b="0" i="0" dirty="0">
              <a:solidFill>
                <a:schemeClr val="tx1">
                  <a:lumMod val="75000"/>
                  <a:lumOff val="25000"/>
                </a:schemeClr>
              </a:solidFill>
              <a:effectLst/>
              <a:latin typeface="Calibri (body)"/>
            </a:endParaRPr>
          </a:p>
        </p:txBody>
      </p:sp>
      <p:pic>
        <p:nvPicPr>
          <p:cNvPr id="5" name="Graphic 4" descr="Monthly calendar outline">
            <a:extLst>
              <a:ext uri="{FF2B5EF4-FFF2-40B4-BE49-F238E27FC236}">
                <a16:creationId xmlns:a16="http://schemas.microsoft.com/office/drawing/2014/main" id="{50CC35FF-0DE1-B759-316F-C7EE334580C2}"/>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5828" y="1827624"/>
            <a:ext cx="914400" cy="914400"/>
          </a:xfrm>
          <a:prstGeom prst="rect">
            <a:avLst/>
          </a:prstGeom>
        </p:spPr>
      </p:pic>
      <p:pic>
        <p:nvPicPr>
          <p:cNvPr id="9" name="Graphic 8" descr="Playground outline">
            <a:extLst>
              <a:ext uri="{FF2B5EF4-FFF2-40B4-BE49-F238E27FC236}">
                <a16:creationId xmlns:a16="http://schemas.microsoft.com/office/drawing/2014/main" id="{62EC30BC-41A5-C7E6-EB4C-0A4074187471}"/>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7469" y="3177381"/>
            <a:ext cx="914400" cy="914400"/>
          </a:xfrm>
          <a:prstGeom prst="rect">
            <a:avLst/>
          </a:prstGeom>
        </p:spPr>
      </p:pic>
      <p:pic>
        <p:nvPicPr>
          <p:cNvPr id="14" name="Graphic 13" descr="Piggy Bank outline">
            <a:extLst>
              <a:ext uri="{FF2B5EF4-FFF2-40B4-BE49-F238E27FC236}">
                <a16:creationId xmlns:a16="http://schemas.microsoft.com/office/drawing/2014/main" id="{4FA02722-00F0-22DF-2BB6-9FD98ACAE7EB}"/>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9548" y="4666410"/>
            <a:ext cx="990242" cy="990242"/>
          </a:xfrm>
          <a:prstGeom prst="rect">
            <a:avLst/>
          </a:prstGeom>
        </p:spPr>
      </p:pic>
    </p:spTree>
    <p:extLst>
      <p:ext uri="{BB962C8B-B14F-4D97-AF65-F5344CB8AC3E}">
        <p14:creationId xmlns:p14="http://schemas.microsoft.com/office/powerpoint/2010/main" val="20140187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B833A911-3779-7F04-3557-8C8E4B82E965}"/>
              </a:ext>
            </a:extLst>
          </p:cNvPr>
          <p:cNvSpPr/>
          <p:nvPr>
            <p:custDataLst>
              <p:tags r:id="rId1"/>
            </p:custDataLst>
          </p:nvPr>
        </p:nvSpPr>
        <p:spPr>
          <a:xfrm>
            <a:off x="860527" y="2319154"/>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48018EC-500E-25B6-E74F-3AE79FD27FBF}"/>
              </a:ext>
            </a:extLst>
          </p:cNvPr>
          <p:cNvSpPr>
            <a:spLocks noGrp="1"/>
          </p:cNvSpPr>
          <p:nvPr>
            <p:ph type="title"/>
            <p:custDataLst>
              <p:tags r:id="rId2"/>
            </p:custDataLst>
          </p:nvPr>
        </p:nvSpPr>
        <p:spPr/>
        <p:txBody>
          <a:bodyPr>
            <a:noAutofit/>
          </a:bodyPr>
          <a:lstStyle/>
          <a:p>
            <a:r>
              <a:rPr lang="fr-CA" dirty="0">
                <a:solidFill>
                  <a:schemeClr val="accent1"/>
                </a:solidFill>
                <a:effectLst/>
                <a:latin typeface="Calibri" panose="020F0502020204030204" pitchFamily="34" charset="0"/>
                <a:ea typeface="Calibri" panose="020F0502020204030204" pitchFamily="34" charset="0"/>
              </a:rPr>
              <a:t>Admissibilité des centres</a:t>
            </a:r>
            <a:br>
              <a:rPr lang="fr-CA" sz="3200" dirty="0">
                <a:solidFill>
                  <a:schemeClr val="accent1"/>
                </a:solidFill>
                <a:effectLst/>
                <a:latin typeface="Calibri" panose="020F0502020204030204" pitchFamily="34" charset="0"/>
                <a:ea typeface="Calibri" panose="020F0502020204030204" pitchFamily="34" charset="0"/>
              </a:rPr>
            </a:br>
            <a:endParaRPr lang="fr-CA" sz="6000" dirty="0">
              <a:solidFill>
                <a:schemeClr val="accent1"/>
              </a:solidFill>
            </a:endParaRPr>
          </a:p>
        </p:txBody>
      </p:sp>
      <p:sp>
        <p:nvSpPr>
          <p:cNvPr id="3" name="Content Placeholder 2">
            <a:extLst>
              <a:ext uri="{FF2B5EF4-FFF2-40B4-BE49-F238E27FC236}">
                <a16:creationId xmlns:a16="http://schemas.microsoft.com/office/drawing/2014/main" id="{95E23EB7-8D8B-6132-1A22-8F74F2B66B3E}"/>
              </a:ext>
            </a:extLst>
          </p:cNvPr>
          <p:cNvSpPr>
            <a:spLocks noGrp="1"/>
          </p:cNvSpPr>
          <p:nvPr>
            <p:ph idx="1"/>
            <p:custDataLst>
              <p:tags r:id="rId3"/>
            </p:custDataLst>
          </p:nvPr>
        </p:nvSpPr>
        <p:spPr>
          <a:xfrm>
            <a:off x="2909168" y="2413486"/>
            <a:ext cx="8444632" cy="3768701"/>
          </a:xfrm>
        </p:spPr>
        <p:txBody>
          <a:bodyPr vert="horz" lIns="91440" tIns="45720" rIns="91440" bIns="45720" rtlCol="0" anchor="t">
            <a:normAutofit/>
          </a:bodyPr>
          <a:lstStyle/>
          <a:p>
            <a:pPr marL="254000" marR="427355" indent="0" algn="just">
              <a:buNone/>
            </a:pPr>
            <a:r>
              <a:rPr lang="fr-CA" dirty="0">
                <a:solidFill>
                  <a:schemeClr val="tx1">
                    <a:lumMod val="75000"/>
                    <a:lumOff val="25000"/>
                  </a:schemeClr>
                </a:solidFill>
                <a:effectLst/>
                <a:latin typeface="Calibri"/>
                <a:ea typeface="Calibri" panose="020F0502020204030204" pitchFamily="34" charset="0"/>
                <a:cs typeface="Calibri"/>
              </a:rPr>
              <a:t>Tous les centres qui ont signé une entente modifiée de financement </a:t>
            </a:r>
            <a:r>
              <a:rPr lang="fr-CA" dirty="0">
                <a:solidFill>
                  <a:schemeClr val="tx1">
                    <a:lumMod val="75000"/>
                    <a:lumOff val="25000"/>
                  </a:schemeClr>
                </a:solidFill>
                <a:latin typeface="Calibri"/>
                <a:ea typeface="Calibri" panose="020F0502020204030204" pitchFamily="34" charset="0"/>
                <a:cs typeface="Calibri"/>
              </a:rPr>
              <a:t>SIQ avec la province recevront un financement du ministère pour couvrir cette réduction des frais.</a:t>
            </a:r>
            <a:endParaRPr lang="en-CA" dirty="0">
              <a:solidFill>
                <a:schemeClr val="tx1">
                  <a:lumMod val="75000"/>
                  <a:lumOff val="25000"/>
                </a:schemeClr>
              </a:solidFill>
              <a:latin typeface="Calibri" panose="020F0502020204030204" pitchFamily="34" charset="0"/>
              <a:ea typeface="Calibri" panose="020F0502020204030204" pitchFamily="34" charset="0"/>
            </a:endParaRPr>
          </a:p>
          <a:p>
            <a:pPr marL="254000" marR="427355" indent="0" algn="just">
              <a:buNone/>
            </a:pPr>
            <a:endParaRPr lang="en-US" dirty="0">
              <a:solidFill>
                <a:schemeClr val="tx1">
                  <a:lumMod val="75000"/>
                  <a:lumOff val="25000"/>
                </a:schemeClr>
              </a:solidFill>
              <a:latin typeface="Calibri"/>
              <a:ea typeface="Calibri" panose="020F0502020204030204" pitchFamily="34" charset="0"/>
              <a:cs typeface="Calibri"/>
            </a:endParaRPr>
          </a:p>
          <a:p>
            <a:endParaRPr lang="en-CA" dirty="0">
              <a:solidFill>
                <a:schemeClr val="tx1">
                  <a:lumMod val="75000"/>
                  <a:lumOff val="25000"/>
                </a:schemeClr>
              </a:solidFill>
            </a:endParaRPr>
          </a:p>
        </p:txBody>
      </p:sp>
      <p:pic>
        <p:nvPicPr>
          <p:cNvPr id="5" name="Graphic 4" descr="Signature outline">
            <a:extLst>
              <a:ext uri="{FF2B5EF4-FFF2-40B4-BE49-F238E27FC236}">
                <a16:creationId xmlns:a16="http://schemas.microsoft.com/office/drawing/2014/main" id="{11737551-1131-807D-E0D2-2D8F5ABBAE79}"/>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0887" y="2652486"/>
            <a:ext cx="1075573" cy="1075573"/>
          </a:xfrm>
          <a:prstGeom prst="rect">
            <a:avLst/>
          </a:prstGeom>
        </p:spPr>
      </p:pic>
    </p:spTree>
    <p:extLst>
      <p:ext uri="{BB962C8B-B14F-4D97-AF65-F5344CB8AC3E}">
        <p14:creationId xmlns:p14="http://schemas.microsoft.com/office/powerpoint/2010/main" val="378199145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custDataLst>
              <p:tags r:id="rId1"/>
            </p:custDataLst>
          </p:nvPr>
        </p:nvSpPr>
        <p:spPr>
          <a:xfrm>
            <a:off x="737891" y="5183566"/>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custDataLst>
              <p:tags r:id="rId2"/>
            </p:custDataLst>
          </p:nvPr>
        </p:nvSpPr>
        <p:spPr>
          <a:xfrm>
            <a:off x="737891" y="3389693"/>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a:extLst>
              <a:ext uri="{FF2B5EF4-FFF2-40B4-BE49-F238E27FC236}">
                <a16:creationId xmlns:a16="http://schemas.microsoft.com/office/drawing/2014/main" id="{33EAB732-3DB8-A135-CF06-1764B422F91F}"/>
              </a:ext>
            </a:extLst>
          </p:cNvPr>
          <p:cNvSpPr/>
          <p:nvPr>
            <p:custDataLst>
              <p:tags r:id="rId3"/>
            </p:custDataLst>
          </p:nvPr>
        </p:nvSpPr>
        <p:spPr>
          <a:xfrm>
            <a:off x="737894" y="1595820"/>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custDataLst>
              <p:tags r:id="rId4"/>
            </p:custDataLst>
          </p:nvPr>
        </p:nvSpPr>
        <p:spPr>
          <a:xfrm>
            <a:off x="838200" y="98425"/>
            <a:ext cx="10515600" cy="1325563"/>
          </a:xfrm>
        </p:spPr>
        <p:txBody>
          <a:bodyPr>
            <a:normAutofit/>
          </a:bodyPr>
          <a:lstStyle/>
          <a:p>
            <a:r>
              <a:rPr lang="fr-CA" b="1" dirty="0">
                <a:solidFill>
                  <a:schemeClr val="accent1"/>
                </a:solidFill>
                <a:latin typeface="Calibri"/>
                <a:ea typeface="Calibri" panose="020F0502020204030204" pitchFamily="34" charset="0"/>
                <a:cs typeface="Calibri"/>
              </a:rPr>
              <a:t>Centres de garde </a:t>
            </a:r>
            <a:r>
              <a:rPr lang="fr-CA" dirty="0">
                <a:solidFill>
                  <a:schemeClr val="accent1"/>
                </a:solidFill>
                <a:latin typeface="Calibri"/>
                <a:ea typeface="Calibri" panose="020F0502020204030204" pitchFamily="34" charset="0"/>
                <a:cs typeface="Calibri"/>
              </a:rPr>
              <a:t>: </a:t>
            </a:r>
            <a:br>
              <a:rPr lang="fr-CA" dirty="0">
                <a:solidFill>
                  <a:schemeClr val="accent1"/>
                </a:solidFill>
                <a:latin typeface="Calibri"/>
                <a:ea typeface="Calibri" panose="020F0502020204030204" pitchFamily="34" charset="0"/>
                <a:cs typeface="Calibri"/>
              </a:rPr>
            </a:br>
            <a:r>
              <a:rPr lang="fr-CA" dirty="0">
                <a:solidFill>
                  <a:schemeClr val="accent1"/>
                </a:solidFill>
                <a:latin typeface="Calibri"/>
                <a:ea typeface="Calibri" panose="020F0502020204030204" pitchFamily="34" charset="0"/>
                <a:cs typeface="Calibri"/>
              </a:rPr>
              <a:t>comment recevoir son financement</a:t>
            </a:r>
            <a:endParaRPr lang="fr-CA" dirty="0"/>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custDataLst>
              <p:tags r:id="rId5"/>
            </p:custDataLst>
          </p:nvPr>
        </p:nvSpPr>
        <p:spPr>
          <a:xfrm>
            <a:off x="1847460" y="1642923"/>
            <a:ext cx="9383049" cy="5021401"/>
          </a:xfrm>
        </p:spPr>
        <p:txBody>
          <a:bodyPr vert="horz" lIns="91440" tIns="45720" rIns="91440" bIns="45720" rtlCol="0" anchor="t">
            <a:normAutofit fontScale="92500" lnSpcReduction="20000"/>
          </a:bodyPr>
          <a:lstStyle/>
          <a:p>
            <a:pPr marL="254000" marR="427355" indent="0" algn="just">
              <a:buNone/>
            </a:pPr>
            <a:r>
              <a:rPr lang="fr-CA" sz="2600" dirty="0">
                <a:solidFill>
                  <a:schemeClr val="tx1">
                    <a:lumMod val="75000"/>
                    <a:lumOff val="25000"/>
                  </a:schemeClr>
                </a:solidFill>
                <a:effectLst/>
                <a:latin typeface="Calibri" panose="020F0502020204030204" pitchFamily="34" charset="0"/>
                <a:ea typeface="Calibri" panose="020F0502020204030204" pitchFamily="34" charset="0"/>
              </a:rPr>
              <a:t>Les centres utiliseront le nouveau formulaire en ligne et la nouvelle procédure de rapport mis en œuvre en novembre 2022 pour communiquer les renseignements sur les inscriptions. </a:t>
            </a:r>
            <a:endParaRPr lang="en-US" sz="2600" dirty="0">
              <a:solidFill>
                <a:schemeClr val="tx1">
                  <a:lumMod val="75000"/>
                  <a:lumOff val="25000"/>
                </a:schemeClr>
              </a:solidFill>
              <a:effectLst/>
              <a:latin typeface="Calibri" panose="020F0502020204030204" pitchFamily="34" charset="0"/>
              <a:ea typeface="Calibri" panose="020F0502020204030204" pitchFamily="34" charset="0"/>
            </a:endParaRPr>
          </a:p>
          <a:p>
            <a:pPr marL="254000" marR="427355" indent="0" algn="just">
              <a:buNone/>
            </a:pPr>
            <a:endParaRPr lang="en-US" sz="2600" dirty="0">
              <a:solidFill>
                <a:schemeClr val="tx1">
                  <a:lumMod val="75000"/>
                  <a:lumOff val="25000"/>
                </a:schemeClr>
              </a:solidFill>
              <a:effectLst/>
              <a:latin typeface="Calibri"/>
              <a:ea typeface="Calibri" panose="020F0502020204030204" pitchFamily="34" charset="0"/>
              <a:cs typeface="Calibri"/>
            </a:endParaRPr>
          </a:p>
          <a:p>
            <a:pPr marL="254000" marR="427355" indent="0" algn="just">
              <a:buNone/>
            </a:pPr>
            <a:endParaRPr lang="en-US" sz="2600" dirty="0">
              <a:solidFill>
                <a:schemeClr val="tx1">
                  <a:lumMod val="75000"/>
                  <a:lumOff val="25000"/>
                </a:schemeClr>
              </a:solidFill>
              <a:effectLst/>
              <a:latin typeface="Calibri"/>
              <a:ea typeface="Calibri" panose="020F0502020204030204" pitchFamily="34" charset="0"/>
              <a:cs typeface="Calibri"/>
            </a:endParaRPr>
          </a:p>
          <a:p>
            <a:pPr marL="254000" marR="427355" indent="0" algn="just">
              <a:buNone/>
            </a:pPr>
            <a:r>
              <a:rPr lang="fr-CA" sz="2600" dirty="0">
                <a:solidFill>
                  <a:schemeClr val="tx1">
                    <a:lumMod val="75000"/>
                    <a:lumOff val="25000"/>
                  </a:schemeClr>
                </a:solidFill>
                <a:effectLst/>
                <a:latin typeface="Calibri"/>
                <a:ea typeface="Calibri" panose="020F0502020204030204" pitchFamily="34" charset="0"/>
                <a:cs typeface="Calibri"/>
              </a:rPr>
              <a:t>À partir du </a:t>
            </a:r>
            <a:r>
              <a:rPr lang="fr-CA" sz="2600" b="1" dirty="0">
                <a:solidFill>
                  <a:schemeClr val="tx1">
                    <a:lumMod val="75000"/>
                    <a:lumOff val="25000"/>
                  </a:schemeClr>
                </a:solidFill>
                <a:effectLst/>
                <a:latin typeface="Calibri"/>
                <a:ea typeface="Calibri" panose="020F0502020204030204" pitchFamily="34" charset="0"/>
                <a:cs typeface="Calibri"/>
              </a:rPr>
              <a:t>31 décembre</a:t>
            </a:r>
            <a:r>
              <a:rPr lang="fr-CA" sz="2600" dirty="0">
                <a:solidFill>
                  <a:schemeClr val="tx1">
                    <a:lumMod val="75000"/>
                    <a:lumOff val="25000"/>
                  </a:schemeClr>
                </a:solidFill>
                <a:effectLst/>
                <a:latin typeface="Calibri"/>
                <a:ea typeface="Calibri" panose="020F0502020204030204" pitchFamily="34" charset="0"/>
                <a:cs typeface="Calibri"/>
              </a:rPr>
              <a:t>, le formulaire en ligne calculera automatiquement les nouveaux tarifs. </a:t>
            </a:r>
          </a:p>
          <a:p>
            <a:pPr marL="254000" marR="427355" indent="0" algn="just">
              <a:buNone/>
            </a:pPr>
            <a:r>
              <a:rPr lang="fr-CA" sz="2600" dirty="0">
                <a:solidFill>
                  <a:schemeClr val="tx1">
                    <a:lumMod val="75000"/>
                    <a:lumOff val="25000"/>
                  </a:schemeClr>
                </a:solidFill>
                <a:latin typeface="Calibri"/>
                <a:ea typeface="Calibri" panose="020F0502020204030204" pitchFamily="34" charset="0"/>
                <a:cs typeface="Calibri"/>
              </a:rPr>
              <a:t>		Le 31 décembre tombe au milieu d’une période de 			rapport SIQ de 2 semaines, du 26 décembre au 6 			janvier. Les centres devront soumettre deux rapports 		d’une semaine chacune. </a:t>
            </a:r>
          </a:p>
          <a:p>
            <a:pPr marL="254000" marR="427355" indent="0" algn="just">
              <a:buNone/>
            </a:pPr>
            <a:endParaRPr lang="en-CA" sz="2200" dirty="0">
              <a:solidFill>
                <a:schemeClr val="tx1">
                  <a:lumMod val="75000"/>
                  <a:lumOff val="25000"/>
                </a:schemeClr>
              </a:solidFill>
              <a:effectLst/>
              <a:latin typeface="Calibri"/>
              <a:ea typeface="Calibri" panose="020F0502020204030204" pitchFamily="34" charset="0"/>
              <a:cs typeface="Arial"/>
            </a:endParaRPr>
          </a:p>
          <a:p>
            <a:pPr marL="254000" marR="427355" indent="0" algn="just">
              <a:buNone/>
            </a:pPr>
            <a:r>
              <a:rPr lang="fr-CA" sz="2600" dirty="0">
                <a:solidFill>
                  <a:schemeClr val="tx1">
                    <a:lumMod val="75000"/>
                    <a:lumOff val="25000"/>
                  </a:schemeClr>
                </a:solidFill>
                <a:effectLst/>
                <a:latin typeface="Calibri"/>
                <a:ea typeface="Calibri" panose="020F0502020204030204" pitchFamily="34" charset="0"/>
                <a:cs typeface="Arial"/>
              </a:rPr>
              <a:t>Le financement pour compenser cette réduction des frais sera versé d’avance à tous les centres de garde et fournisseurs en milieu familial agréés et financés, le </a:t>
            </a:r>
            <a:r>
              <a:rPr lang="fr-CA" sz="2600" b="1" dirty="0">
                <a:solidFill>
                  <a:schemeClr val="tx1">
                    <a:lumMod val="75000"/>
                    <a:lumOff val="25000"/>
                  </a:schemeClr>
                </a:solidFill>
                <a:effectLst/>
                <a:latin typeface="Calibri"/>
                <a:ea typeface="Calibri" panose="020F0502020204030204" pitchFamily="34" charset="0"/>
                <a:cs typeface="Arial"/>
              </a:rPr>
              <a:t>23 décembre </a:t>
            </a:r>
            <a:r>
              <a:rPr lang="fr-CA" sz="2600" dirty="0">
                <a:solidFill>
                  <a:schemeClr val="tx1">
                    <a:lumMod val="75000"/>
                    <a:lumOff val="25000"/>
                  </a:schemeClr>
                </a:solidFill>
                <a:effectLst/>
                <a:latin typeface="Calibri"/>
                <a:ea typeface="Calibri" panose="020F0502020204030204" pitchFamily="34" charset="0"/>
                <a:cs typeface="Arial"/>
              </a:rPr>
              <a:t>au plus tard.</a:t>
            </a:r>
          </a:p>
        </p:txBody>
      </p:sp>
      <p:pic>
        <p:nvPicPr>
          <p:cNvPr id="5" name="Graphic 4" descr="Comment Important outline">
            <a:extLst>
              <a:ext uri="{FF2B5EF4-FFF2-40B4-BE49-F238E27FC236}">
                <a16:creationId xmlns:a16="http://schemas.microsoft.com/office/drawing/2014/main" id="{A65A8538-32E5-177D-C274-9DDEFEA793F6}"/>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47644" y="3708550"/>
            <a:ext cx="1023257" cy="1023257"/>
          </a:xfrm>
          <a:prstGeom prst="rect">
            <a:avLst/>
          </a:prstGeom>
        </p:spPr>
      </p:pic>
      <p:pic>
        <p:nvPicPr>
          <p:cNvPr id="7" name="Graphic 6" descr="Internet outline">
            <a:extLst>
              <a:ext uri="{FF2B5EF4-FFF2-40B4-BE49-F238E27FC236}">
                <a16:creationId xmlns:a16="http://schemas.microsoft.com/office/drawing/2014/main" id="{DCD4A0B1-748F-2C94-CE40-B3C0228556D6}"/>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7276" y="1760014"/>
            <a:ext cx="914400" cy="914400"/>
          </a:xfrm>
          <a:prstGeom prst="rect">
            <a:avLst/>
          </a:prstGeom>
        </p:spPr>
      </p:pic>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3060" y="5389147"/>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33060" y="3595274"/>
            <a:ext cx="914400" cy="914400"/>
          </a:xfrm>
          <a:prstGeom prst="rect">
            <a:avLst/>
          </a:prstGeom>
        </p:spPr>
      </p:pic>
    </p:spTree>
    <p:extLst>
      <p:ext uri="{BB962C8B-B14F-4D97-AF65-F5344CB8AC3E}">
        <p14:creationId xmlns:p14="http://schemas.microsoft.com/office/powerpoint/2010/main" val="17596733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custDataLst>
              <p:tags r:id="rId1"/>
            </p:custDataLst>
          </p:nvPr>
        </p:nvSpPr>
        <p:spPr>
          <a:xfrm>
            <a:off x="737891" y="5175859"/>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custDataLst>
              <p:tags r:id="rId2"/>
            </p:custDataLst>
          </p:nvPr>
        </p:nvSpPr>
        <p:spPr>
          <a:xfrm>
            <a:off x="737891" y="3381986"/>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lowchart: Connector 12">
            <a:extLst>
              <a:ext uri="{FF2B5EF4-FFF2-40B4-BE49-F238E27FC236}">
                <a16:creationId xmlns:a16="http://schemas.microsoft.com/office/drawing/2014/main" id="{33EAB732-3DB8-A135-CF06-1764B422F91F}"/>
              </a:ext>
            </a:extLst>
          </p:cNvPr>
          <p:cNvSpPr/>
          <p:nvPr>
            <p:custDataLst>
              <p:tags r:id="rId3"/>
            </p:custDataLst>
          </p:nvPr>
        </p:nvSpPr>
        <p:spPr>
          <a:xfrm>
            <a:off x="737894" y="1588113"/>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custDataLst>
              <p:tags r:id="rId4"/>
            </p:custDataLst>
          </p:nvPr>
        </p:nvSpPr>
        <p:spPr>
          <a:xfrm>
            <a:off x="838200" y="99784"/>
            <a:ext cx="10515600" cy="1325563"/>
          </a:xfrm>
        </p:spPr>
        <p:txBody>
          <a:bodyPr>
            <a:normAutofit/>
          </a:bodyPr>
          <a:lstStyle/>
          <a:p>
            <a:r>
              <a:rPr lang="fr-CA" b="1" dirty="0">
                <a:solidFill>
                  <a:schemeClr val="accent1"/>
                </a:solidFill>
                <a:latin typeface="Calibri"/>
                <a:ea typeface="Calibri" panose="020F0502020204030204" pitchFamily="34" charset="0"/>
                <a:cs typeface="Calibri"/>
              </a:rPr>
              <a:t>Centres de garde </a:t>
            </a:r>
            <a:r>
              <a:rPr lang="fr-CA" dirty="0">
                <a:solidFill>
                  <a:schemeClr val="accent1"/>
                </a:solidFill>
                <a:latin typeface="Calibri"/>
                <a:ea typeface="Calibri" panose="020F0502020204030204" pitchFamily="34" charset="0"/>
                <a:cs typeface="Calibri"/>
              </a:rPr>
              <a:t>: </a:t>
            </a:r>
            <a:br>
              <a:rPr lang="fr-CA" dirty="0">
                <a:solidFill>
                  <a:schemeClr val="accent1"/>
                </a:solidFill>
                <a:latin typeface="Calibri"/>
                <a:ea typeface="Calibri" panose="020F0502020204030204" pitchFamily="34" charset="0"/>
                <a:cs typeface="Calibri"/>
              </a:rPr>
            </a:br>
            <a:r>
              <a:rPr lang="fr-CA" dirty="0">
                <a:solidFill>
                  <a:schemeClr val="accent1"/>
                </a:solidFill>
                <a:latin typeface="Calibri"/>
                <a:ea typeface="Calibri" panose="020F0502020204030204" pitchFamily="34" charset="0"/>
                <a:cs typeface="Calibri"/>
              </a:rPr>
              <a:t>comment recevoir son financement</a:t>
            </a:r>
            <a:endParaRPr lang="en-CA" dirty="0"/>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custDataLst>
              <p:tags r:id="rId5"/>
            </p:custDataLst>
          </p:nvPr>
        </p:nvSpPr>
        <p:spPr>
          <a:xfrm>
            <a:off x="2278155" y="1823899"/>
            <a:ext cx="8952354" cy="4677524"/>
          </a:xfrm>
        </p:spPr>
        <p:txBody>
          <a:bodyPr vert="horz" lIns="91440" tIns="45720" rIns="91440" bIns="45720" rtlCol="0" anchor="t">
            <a:normAutofit lnSpcReduction="10000"/>
          </a:bodyPr>
          <a:lstStyle/>
          <a:p>
            <a:pPr marL="254000" marR="427355" indent="0" algn="just">
              <a:buNone/>
            </a:pPr>
            <a:r>
              <a:rPr lang="fr-CA" sz="2600" dirty="0">
                <a:solidFill>
                  <a:schemeClr val="tx1">
                    <a:lumMod val="75000"/>
                    <a:lumOff val="25000"/>
                  </a:schemeClr>
                </a:solidFill>
                <a:effectLst/>
                <a:latin typeface="Calibri" panose="020F0502020204030204" pitchFamily="34" charset="0"/>
                <a:ea typeface="Calibri" panose="020F0502020204030204" pitchFamily="34" charset="0"/>
              </a:rPr>
              <a:t>Les centres continueront d’utiliser le formulaire et la procédure de rapport mis en œuvre en avril 2022 pour communiquer les renseignements sur les inscriptions. </a:t>
            </a:r>
          </a:p>
          <a:p>
            <a:pPr marL="254000" marR="427355" indent="0" algn="just">
              <a:buNone/>
            </a:pPr>
            <a:endParaRPr lang="en-US" sz="2600" dirty="0">
              <a:effectLst/>
              <a:latin typeface="Calibri" panose="020F0502020204030204" pitchFamily="34" charset="0"/>
              <a:ea typeface="Calibri" panose="020F0502020204030204" pitchFamily="34" charset="0"/>
              <a:cs typeface="Calibri"/>
            </a:endParaRPr>
          </a:p>
          <a:p>
            <a:pPr marL="254000" marR="427355" indent="0" algn="just">
              <a:buNone/>
            </a:pPr>
            <a:r>
              <a:rPr lang="fr-CA" sz="2600" b="1" dirty="0">
                <a:latin typeface="Calibri"/>
                <a:ea typeface="+mn-lt"/>
                <a:cs typeface="Calibri"/>
              </a:rPr>
              <a:t>À partir du 31 décembre, </a:t>
            </a:r>
            <a:r>
              <a:rPr lang="fr-CA" sz="2600" dirty="0">
                <a:latin typeface="Calibri"/>
                <a:ea typeface="+mn-lt"/>
                <a:cs typeface="Calibri"/>
              </a:rPr>
              <a:t>le formulaire calculera automatiquement les nouveaux tarifs et le ministère versera un financement pour couvrir la différence entre les tarifs actuels et la réduction supplémentaire des frais.</a:t>
            </a:r>
          </a:p>
          <a:p>
            <a:pPr marL="254000" marR="427355" indent="0" algn="just">
              <a:buNone/>
            </a:pPr>
            <a:endParaRPr lang="en-CA" sz="2600" dirty="0">
              <a:ea typeface="+mn-lt"/>
              <a:cs typeface="+mn-lt"/>
            </a:endParaRPr>
          </a:p>
          <a:p>
            <a:pPr marL="254000" marR="427355" indent="0" algn="just">
              <a:buNone/>
            </a:pPr>
            <a:r>
              <a:rPr lang="fr-CA" sz="2600" dirty="0">
                <a:latin typeface="Calibri"/>
                <a:cs typeface="Calibri"/>
              </a:rPr>
              <a:t>Le financement pour compenser cette réduction des frais sera versé à tous les centres de garde agréés et fournisseurs en milieu familial le </a:t>
            </a:r>
            <a:r>
              <a:rPr lang="fr-CA" sz="2600" b="1" dirty="0">
                <a:latin typeface="Calibri"/>
                <a:cs typeface="Calibri"/>
              </a:rPr>
              <a:t>23 décembre </a:t>
            </a:r>
            <a:r>
              <a:rPr lang="fr-CA" sz="2600" dirty="0">
                <a:latin typeface="Calibri"/>
                <a:cs typeface="Calibri"/>
              </a:rPr>
              <a:t>au plus tard.</a:t>
            </a:r>
            <a:endParaRPr lang="en-US" sz="2600" dirty="0">
              <a:solidFill>
                <a:schemeClr val="tx1">
                  <a:lumMod val="75000"/>
                  <a:lumOff val="25000"/>
                </a:schemeClr>
              </a:solidFill>
              <a:latin typeface="Calibri" panose="020F0502020204030204" pitchFamily="34" charset="0"/>
              <a:cs typeface="Calibri"/>
            </a:endParaRPr>
          </a:p>
          <a:p>
            <a:pPr marL="0" indent="0">
              <a:buNone/>
            </a:pPr>
            <a:endParaRPr lang="en-CA" dirty="0">
              <a:solidFill>
                <a:schemeClr val="tx1">
                  <a:lumMod val="75000"/>
                  <a:lumOff val="25000"/>
                </a:schemeClr>
              </a:solidFill>
              <a:cs typeface="Calibri" panose="020F0502020204030204"/>
            </a:endParaRPr>
          </a:p>
        </p:txBody>
      </p:sp>
      <p:pic>
        <p:nvPicPr>
          <p:cNvPr id="7" name="Graphic 6" descr="Internet outline">
            <a:extLst>
              <a:ext uri="{FF2B5EF4-FFF2-40B4-BE49-F238E27FC236}">
                <a16:creationId xmlns:a16="http://schemas.microsoft.com/office/drawing/2014/main" id="{DCD4A0B1-748F-2C94-CE40-B3C0228556D6}"/>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7276" y="1752307"/>
            <a:ext cx="914400" cy="914400"/>
          </a:xfrm>
          <a:prstGeom prst="rect">
            <a:avLst/>
          </a:prstGeom>
        </p:spPr>
      </p:pic>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3060" y="5381440"/>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custDataLst>
              <p:tags r:id="rId8"/>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33060" y="3587567"/>
            <a:ext cx="914400" cy="914400"/>
          </a:xfrm>
          <a:prstGeom prst="rect">
            <a:avLst/>
          </a:prstGeom>
        </p:spPr>
      </p:pic>
    </p:spTree>
    <p:extLst>
      <p:ext uri="{BB962C8B-B14F-4D97-AF65-F5344CB8AC3E}">
        <p14:creationId xmlns:p14="http://schemas.microsoft.com/office/powerpoint/2010/main" val="1594142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43F2-395D-EC09-498F-E08317FCDFC3}"/>
              </a:ext>
            </a:extLst>
          </p:cNvPr>
          <p:cNvSpPr>
            <a:spLocks noGrp="1"/>
          </p:cNvSpPr>
          <p:nvPr>
            <p:ph type="title"/>
            <p:custDataLst>
              <p:tags r:id="rId1"/>
            </p:custDataLst>
          </p:nvPr>
        </p:nvSpPr>
        <p:spPr/>
        <p:txBody>
          <a:bodyPr>
            <a:normAutofit/>
          </a:bodyPr>
          <a:lstStyle/>
          <a:p>
            <a:r>
              <a:rPr lang="fr-CA" dirty="0">
                <a:solidFill>
                  <a:schemeClr val="accent1"/>
                </a:solidFill>
                <a:latin typeface="Calibri"/>
                <a:cs typeface="Calibri"/>
              </a:rPr>
              <a:t>Nouveaux tarifs</a:t>
            </a:r>
            <a:br>
              <a:rPr lang="fr-CA" dirty="0">
                <a:latin typeface="Calibri"/>
                <a:cs typeface="Calibri"/>
              </a:rPr>
            </a:br>
            <a:endParaRPr lang="fr-CA" sz="2700" dirty="0">
              <a:solidFill>
                <a:schemeClr val="tx1">
                  <a:lumMod val="75000"/>
                  <a:lumOff val="25000"/>
                </a:schemeClr>
              </a:solidFill>
              <a:latin typeface="Calibri"/>
              <a:ea typeface="+mj-lt"/>
              <a:cs typeface="Calibri"/>
            </a:endParaRPr>
          </a:p>
          <a:p>
            <a:endParaRPr lang="fr-CA" dirty="0">
              <a:cs typeface="Calibri Light"/>
            </a:endParaRPr>
          </a:p>
        </p:txBody>
      </p:sp>
      <p:sp>
        <p:nvSpPr>
          <p:cNvPr id="6" name="TextBox 5">
            <a:extLst>
              <a:ext uri="{FF2B5EF4-FFF2-40B4-BE49-F238E27FC236}">
                <a16:creationId xmlns:a16="http://schemas.microsoft.com/office/drawing/2014/main" id="{C15CF130-A685-06B2-1A83-94FBDA4FDCC8}"/>
              </a:ext>
            </a:extLst>
          </p:cNvPr>
          <p:cNvSpPr txBox="1"/>
          <p:nvPr>
            <p:custDataLst>
              <p:tags r:id="rId2"/>
            </p:custDataLst>
          </p:nvPr>
        </p:nvSpPr>
        <p:spPr>
          <a:xfrm>
            <a:off x="4746487" y="269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Content Placeholder 9">
            <a:extLst>
              <a:ext uri="{FF2B5EF4-FFF2-40B4-BE49-F238E27FC236}">
                <a16:creationId xmlns:a16="http://schemas.microsoft.com/office/drawing/2014/main" id="{8DC0E4FB-E986-E83F-0B4D-212C0C2975BC}"/>
              </a:ext>
            </a:extLst>
          </p:cNvPr>
          <p:cNvGraphicFramePr>
            <a:graphicFrameLocks noGrp="1"/>
          </p:cNvGraphicFramePr>
          <p:nvPr>
            <p:ph idx="1"/>
            <p:custDataLst>
              <p:tags r:id="rId3"/>
            </p:custDataLst>
            <p:extLst>
              <p:ext uri="{D42A27DB-BD31-4B8C-83A1-F6EECF244321}">
                <p14:modId xmlns:p14="http://schemas.microsoft.com/office/powerpoint/2010/main" val="3589154028"/>
              </p:ext>
            </p:extLst>
          </p:nvPr>
        </p:nvGraphicFramePr>
        <p:xfrm>
          <a:off x="1063634" y="844160"/>
          <a:ext cx="10108906" cy="5938959"/>
        </p:xfrm>
        <a:graphic>
          <a:graphicData uri="http://schemas.openxmlformats.org/drawingml/2006/table">
            <a:tbl>
              <a:tblPr firstRow="1" firstCol="1" bandRow="1">
                <a:tableStyleId>{5C22544A-7EE6-4342-B048-85BDC9FD1C3A}</a:tableStyleId>
              </a:tblPr>
              <a:tblGrid>
                <a:gridCol w="3555468">
                  <a:extLst>
                    <a:ext uri="{9D8B030D-6E8A-4147-A177-3AD203B41FA5}">
                      <a16:colId xmlns:a16="http://schemas.microsoft.com/office/drawing/2014/main" val="2888872945"/>
                    </a:ext>
                  </a:extLst>
                </a:gridCol>
                <a:gridCol w="2121029">
                  <a:extLst>
                    <a:ext uri="{9D8B030D-6E8A-4147-A177-3AD203B41FA5}">
                      <a16:colId xmlns:a16="http://schemas.microsoft.com/office/drawing/2014/main" val="330583180"/>
                    </a:ext>
                  </a:extLst>
                </a:gridCol>
                <a:gridCol w="2113175">
                  <a:extLst>
                    <a:ext uri="{9D8B030D-6E8A-4147-A177-3AD203B41FA5}">
                      <a16:colId xmlns:a16="http://schemas.microsoft.com/office/drawing/2014/main" val="3868116605"/>
                    </a:ext>
                  </a:extLst>
                </a:gridCol>
                <a:gridCol w="2319234">
                  <a:extLst>
                    <a:ext uri="{9D8B030D-6E8A-4147-A177-3AD203B41FA5}">
                      <a16:colId xmlns:a16="http://schemas.microsoft.com/office/drawing/2014/main" val="3839085979"/>
                    </a:ext>
                  </a:extLst>
                </a:gridCol>
              </a:tblGrid>
              <a:tr h="507999">
                <a:tc>
                  <a:txBody>
                    <a:bodyPr/>
                    <a:lstStyle/>
                    <a:p>
                      <a:endParaRPr lang="fr-CA" sz="2800" noProof="0" dirty="0">
                        <a:effectLst/>
                      </a:endParaRPr>
                    </a:p>
                  </a:txBody>
                  <a:tcPr marL="68580" marR="68580" marT="0" marB="0" anchor="b"/>
                </a:tc>
                <a:tc>
                  <a:txBody>
                    <a:bodyPr/>
                    <a:lstStyle/>
                    <a:p>
                      <a:pPr algn="r"/>
                      <a:r>
                        <a:rPr lang="fr-CA" sz="1600" noProof="0" dirty="0">
                          <a:effectLst/>
                        </a:rPr>
                        <a:t>1</a:t>
                      </a:r>
                      <a:r>
                        <a:rPr lang="fr-CA" sz="1600" baseline="30000" noProof="0" dirty="0">
                          <a:effectLst/>
                        </a:rPr>
                        <a:t>er</a:t>
                      </a:r>
                      <a:r>
                        <a:rPr lang="fr-CA" sz="1600" noProof="0" dirty="0">
                          <a:effectLst/>
                        </a:rPr>
                        <a:t> janvier 2022 </a:t>
                      </a:r>
                    </a:p>
                    <a:p>
                      <a:pPr algn="r"/>
                      <a:r>
                        <a:rPr lang="fr-CA" sz="1600" noProof="0" dirty="0">
                          <a:effectLst/>
                        </a:rPr>
                        <a:t>Réduction moyenne des frais de 25 % ($) </a:t>
                      </a:r>
                    </a:p>
                  </a:txBody>
                  <a:tcPr marL="68580" marR="68580" marT="0" marB="0" anchor="b"/>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CA" sz="1600" noProof="0" dirty="0">
                          <a:effectLst/>
                        </a:rPr>
                        <a:t>31 décembre 2022 Réduction moyenne des frais de 25 % ($) </a:t>
                      </a:r>
                    </a:p>
                  </a:txBody>
                  <a:tcPr marL="68580" marR="68580" marT="0" marB="0" anchor="b"/>
                </a:tc>
                <a:tc>
                  <a:txBody>
                    <a:bodyPr/>
                    <a:lstStyle/>
                    <a:p>
                      <a:pPr algn="r"/>
                      <a:r>
                        <a:rPr lang="fr-CA" sz="1600" noProof="0" dirty="0">
                          <a:effectLst/>
                        </a:rPr>
                        <a:t>Moyenne totale </a:t>
                      </a:r>
                    </a:p>
                    <a:p>
                      <a:pPr algn="r"/>
                      <a:r>
                        <a:rPr lang="fr-CA" sz="1600" noProof="0" dirty="0">
                          <a:effectLst/>
                        </a:rPr>
                        <a:t>de la réduction des frais de 50 % ($)</a:t>
                      </a:r>
                    </a:p>
                  </a:txBody>
                  <a:tcPr marL="68580" marR="68580" marT="0" marB="0" anchor="b"/>
                </a:tc>
                <a:extLst>
                  <a:ext uri="{0D108BD9-81ED-4DB2-BD59-A6C34878D82A}">
                    <a16:rowId xmlns:a16="http://schemas.microsoft.com/office/drawing/2014/main" val="4193456584"/>
                  </a:ext>
                </a:extLst>
              </a:tr>
              <a:tr h="248478">
                <a:tc gridSpan="4">
                  <a:txBody>
                    <a:bodyPr/>
                    <a:lstStyle/>
                    <a:p>
                      <a:pPr lvl="0">
                        <a:buNone/>
                      </a:pPr>
                      <a:r>
                        <a:rPr lang="fr-CA" sz="1600" noProof="0" dirty="0">
                          <a:solidFill>
                            <a:schemeClr val="tx1"/>
                          </a:solidFill>
                          <a:effectLst/>
                        </a:rPr>
                        <a:t>Centres de garde d’enfants agréés</a:t>
                      </a: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3625448008"/>
                  </a:ext>
                </a:extLst>
              </a:tr>
              <a:tr h="248478">
                <a:tc>
                  <a:txBody>
                    <a:bodyPr/>
                    <a:lstStyle/>
                    <a:p>
                      <a:r>
                        <a:rPr lang="fr-CA" sz="1600" noProof="0">
                          <a:effectLst/>
                        </a:rPr>
                        <a:t>Nourrison</a:t>
                      </a:r>
                    </a:p>
                  </a:txBody>
                  <a:tcPr marL="68580" marR="68580" marT="0" marB="0" anchor="b"/>
                </a:tc>
                <a:tc>
                  <a:txBody>
                    <a:bodyPr/>
                    <a:lstStyle/>
                    <a:p>
                      <a:pPr algn="r"/>
                      <a:r>
                        <a:rPr lang="fr-CA" sz="1600" noProof="0" dirty="0">
                          <a:effectLst/>
                        </a:rPr>
                        <a:t>10,50</a:t>
                      </a:r>
                    </a:p>
                  </a:txBody>
                  <a:tcPr marL="68580" marR="68580" marT="0" marB="0" anchor="b"/>
                </a:tc>
                <a:tc>
                  <a:txBody>
                    <a:bodyPr/>
                    <a:lstStyle/>
                    <a:p>
                      <a:pPr algn="r"/>
                      <a:r>
                        <a:rPr lang="fr-CA" sz="1600" noProof="0" dirty="0">
                          <a:effectLst/>
                        </a:rPr>
                        <a:t>12,50</a:t>
                      </a:r>
                    </a:p>
                  </a:txBody>
                  <a:tcPr marL="68580" marR="68580" marT="0" marB="0" anchor="b"/>
                </a:tc>
                <a:tc>
                  <a:txBody>
                    <a:bodyPr/>
                    <a:lstStyle/>
                    <a:p>
                      <a:pPr algn="r"/>
                      <a:r>
                        <a:rPr lang="fr-CA" sz="1600" noProof="0" dirty="0">
                          <a:effectLst/>
                        </a:rPr>
                        <a:t>23,00</a:t>
                      </a:r>
                    </a:p>
                  </a:txBody>
                  <a:tcPr marL="68580" marR="68580" marT="0" marB="0" anchor="b"/>
                </a:tc>
                <a:extLst>
                  <a:ext uri="{0D108BD9-81ED-4DB2-BD59-A6C34878D82A}">
                    <a16:rowId xmlns:a16="http://schemas.microsoft.com/office/drawing/2014/main" val="1171027255"/>
                  </a:ext>
                </a:extLst>
              </a:tr>
              <a:tr h="248478">
                <a:tc>
                  <a:txBody>
                    <a:bodyPr/>
                    <a:lstStyle/>
                    <a:p>
                      <a:r>
                        <a:rPr lang="fr-CA" sz="1600" noProof="0">
                          <a:effectLst/>
                        </a:rPr>
                        <a:t>Enfant en bas âge</a:t>
                      </a:r>
                    </a:p>
                  </a:txBody>
                  <a:tcPr marL="68580" marR="68580" marT="0" marB="0" anchor="b"/>
                </a:tc>
                <a:tc>
                  <a:txBody>
                    <a:bodyPr/>
                    <a:lstStyle/>
                    <a:p>
                      <a:pPr algn="r"/>
                      <a:r>
                        <a:rPr lang="fr-CA" sz="1600" noProof="0" dirty="0">
                          <a:effectLst/>
                        </a:rPr>
                        <a:t>9,00</a:t>
                      </a:r>
                    </a:p>
                  </a:txBody>
                  <a:tcPr marL="68580" marR="68580" marT="0" marB="0" anchor="b"/>
                </a:tc>
                <a:tc>
                  <a:txBody>
                    <a:bodyPr/>
                    <a:lstStyle/>
                    <a:p>
                      <a:pPr algn="r"/>
                      <a:r>
                        <a:rPr lang="fr-CA" sz="1600" noProof="0" dirty="0">
                          <a:effectLst/>
                        </a:rPr>
                        <a:t>9,25</a:t>
                      </a:r>
                    </a:p>
                  </a:txBody>
                  <a:tcPr marL="68580" marR="68580" marT="0" marB="0" anchor="b"/>
                </a:tc>
                <a:tc>
                  <a:txBody>
                    <a:bodyPr/>
                    <a:lstStyle/>
                    <a:p>
                      <a:pPr algn="r"/>
                      <a:r>
                        <a:rPr lang="fr-CA" sz="1600" noProof="0" dirty="0">
                          <a:effectLst/>
                        </a:rPr>
                        <a:t>18,25</a:t>
                      </a:r>
                    </a:p>
                  </a:txBody>
                  <a:tcPr marL="68580" marR="68580" marT="0" marB="0" anchor="b"/>
                </a:tc>
                <a:extLst>
                  <a:ext uri="{0D108BD9-81ED-4DB2-BD59-A6C34878D82A}">
                    <a16:rowId xmlns:a16="http://schemas.microsoft.com/office/drawing/2014/main" val="1713321612"/>
                  </a:ext>
                </a:extLst>
              </a:tr>
              <a:tr h="231913">
                <a:tc>
                  <a:txBody>
                    <a:bodyPr/>
                    <a:lstStyle/>
                    <a:p>
                      <a:r>
                        <a:rPr lang="fr-CA" sz="1600" noProof="0">
                          <a:effectLst/>
                        </a:rPr>
                        <a:t>Préscolaire : jour complet</a:t>
                      </a:r>
                    </a:p>
                  </a:txBody>
                  <a:tcPr marL="68580" marR="68580" marT="0" marB="0" anchor="b"/>
                </a:tc>
                <a:tc>
                  <a:txBody>
                    <a:bodyPr/>
                    <a:lstStyle/>
                    <a:p>
                      <a:pPr algn="r"/>
                      <a:r>
                        <a:rPr lang="fr-CA" sz="1600" noProof="0" dirty="0">
                          <a:effectLst/>
                        </a:rPr>
                        <a:t>8,75</a:t>
                      </a:r>
                    </a:p>
                  </a:txBody>
                  <a:tcPr marL="68580" marR="68580" marT="0" marB="0" anchor="b"/>
                </a:tc>
                <a:tc>
                  <a:txBody>
                    <a:bodyPr/>
                    <a:lstStyle/>
                    <a:p>
                      <a:pPr algn="r"/>
                      <a:r>
                        <a:rPr lang="fr-CA" sz="1600" noProof="0" dirty="0">
                          <a:effectLst/>
                        </a:rPr>
                        <a:t>9,50</a:t>
                      </a:r>
                    </a:p>
                  </a:txBody>
                  <a:tcPr marL="68580" marR="68580" marT="0" marB="0" anchor="b"/>
                </a:tc>
                <a:tc>
                  <a:txBody>
                    <a:bodyPr/>
                    <a:lstStyle/>
                    <a:p>
                      <a:pPr algn="r"/>
                      <a:r>
                        <a:rPr lang="fr-CA" sz="1600" noProof="0" dirty="0">
                          <a:effectLst/>
                        </a:rPr>
                        <a:t>18,25</a:t>
                      </a:r>
                    </a:p>
                  </a:txBody>
                  <a:tcPr marL="68580" marR="68580" marT="0" marB="0" anchor="b"/>
                </a:tc>
                <a:extLst>
                  <a:ext uri="{0D108BD9-81ED-4DB2-BD59-A6C34878D82A}">
                    <a16:rowId xmlns:a16="http://schemas.microsoft.com/office/drawing/2014/main" val="2397364264"/>
                  </a:ext>
                </a:extLst>
              </a:tr>
              <a:tr h="265043">
                <a:tc>
                  <a:txBody>
                    <a:bodyPr/>
                    <a:lstStyle/>
                    <a:p>
                      <a:r>
                        <a:rPr lang="fr-CA" sz="1600" noProof="0">
                          <a:effectLst/>
                        </a:rPr>
                        <a:t>Préscolaire : jour partiel</a:t>
                      </a:r>
                    </a:p>
                  </a:txBody>
                  <a:tcPr marL="68580" marR="68580" marT="0" marB="0" anchor="b"/>
                </a:tc>
                <a:tc>
                  <a:txBody>
                    <a:bodyPr/>
                    <a:lstStyle/>
                    <a:p>
                      <a:pPr algn="r"/>
                      <a:r>
                        <a:rPr lang="fr-CA" sz="1600" noProof="0" dirty="0">
                          <a:effectLst/>
                        </a:rPr>
                        <a:t>3,75</a:t>
                      </a:r>
                    </a:p>
                  </a:txBody>
                  <a:tcPr marL="68580" marR="68580" marT="0" marB="0" anchor="b"/>
                </a:tc>
                <a:tc>
                  <a:txBody>
                    <a:bodyPr/>
                    <a:lstStyle/>
                    <a:p>
                      <a:pPr algn="r"/>
                      <a:r>
                        <a:rPr lang="fr-CA" sz="1600" noProof="0" dirty="0">
                          <a:effectLst/>
                        </a:rPr>
                        <a:t>0,75</a:t>
                      </a:r>
                    </a:p>
                  </a:txBody>
                  <a:tcPr marL="68580" marR="68580" marT="0" marB="0" anchor="b"/>
                </a:tc>
                <a:tc>
                  <a:txBody>
                    <a:bodyPr/>
                    <a:lstStyle/>
                    <a:p>
                      <a:pPr algn="r"/>
                      <a:r>
                        <a:rPr lang="fr-CA" sz="1600" noProof="0" dirty="0">
                          <a:effectLst/>
                        </a:rPr>
                        <a:t>4,50</a:t>
                      </a:r>
                    </a:p>
                  </a:txBody>
                  <a:tcPr marL="68580" marR="68580" marT="0" marB="0" anchor="b"/>
                </a:tc>
                <a:extLst>
                  <a:ext uri="{0D108BD9-81ED-4DB2-BD59-A6C34878D82A}">
                    <a16:rowId xmlns:a16="http://schemas.microsoft.com/office/drawing/2014/main" val="3601194252"/>
                  </a:ext>
                </a:extLst>
              </a:tr>
              <a:tr h="248478">
                <a:tc>
                  <a:txBody>
                    <a:bodyPr/>
                    <a:lstStyle/>
                    <a:p>
                      <a:r>
                        <a:rPr lang="fr-CA" sz="1600" noProof="0">
                          <a:effectLst/>
                        </a:rPr>
                        <a:t>Âge scolaire : jour complet</a:t>
                      </a:r>
                    </a:p>
                  </a:txBody>
                  <a:tcPr marL="68580" marR="68580" marT="0" marB="0" anchor="b"/>
                </a:tc>
                <a:tc>
                  <a:txBody>
                    <a:bodyPr/>
                    <a:lstStyle/>
                    <a:p>
                      <a:pPr algn="r"/>
                      <a:r>
                        <a:rPr lang="fr-CA" sz="1600" noProof="0" dirty="0">
                          <a:effectLst/>
                        </a:rPr>
                        <a:t>6,75</a:t>
                      </a:r>
                    </a:p>
                  </a:txBody>
                  <a:tcPr marL="68580" marR="68580" marT="0" marB="0" anchor="b"/>
                </a:tc>
                <a:tc>
                  <a:txBody>
                    <a:bodyPr/>
                    <a:lstStyle/>
                    <a:p>
                      <a:pPr algn="r"/>
                      <a:r>
                        <a:rPr lang="fr-CA" sz="1600" noProof="0" dirty="0">
                          <a:effectLst/>
                        </a:rPr>
                        <a:t>3,25</a:t>
                      </a:r>
                    </a:p>
                  </a:txBody>
                  <a:tcPr marL="68580" marR="68580" marT="0" marB="0" anchor="b"/>
                </a:tc>
                <a:tc>
                  <a:txBody>
                    <a:bodyPr/>
                    <a:lstStyle/>
                    <a:p>
                      <a:pPr algn="r"/>
                      <a:r>
                        <a:rPr lang="fr-CA" sz="1600" noProof="0" dirty="0">
                          <a:effectLst/>
                        </a:rPr>
                        <a:t>10,00</a:t>
                      </a:r>
                    </a:p>
                  </a:txBody>
                  <a:tcPr marL="68580" marR="68580" marT="0" marB="0" anchor="b"/>
                </a:tc>
                <a:extLst>
                  <a:ext uri="{0D108BD9-81ED-4DB2-BD59-A6C34878D82A}">
                    <a16:rowId xmlns:a16="http://schemas.microsoft.com/office/drawing/2014/main" val="3736229453"/>
                  </a:ext>
                </a:extLst>
              </a:tr>
              <a:tr h="231913">
                <a:tc>
                  <a:txBody>
                    <a:bodyPr/>
                    <a:lstStyle/>
                    <a:p>
                      <a:r>
                        <a:rPr lang="fr-CA" sz="1600" noProof="0">
                          <a:effectLst/>
                        </a:rPr>
                        <a:t>Âge scolaire : avant et après</a:t>
                      </a:r>
                    </a:p>
                  </a:txBody>
                  <a:tcPr marL="68580" marR="68580" marT="0" marB="0" anchor="b"/>
                </a:tc>
                <a:tc>
                  <a:txBody>
                    <a:bodyPr/>
                    <a:lstStyle/>
                    <a:p>
                      <a:pPr algn="r"/>
                      <a:r>
                        <a:rPr lang="fr-CA" sz="1600" noProof="0" dirty="0">
                          <a:effectLst/>
                        </a:rPr>
                        <a:t>5,00</a:t>
                      </a:r>
                    </a:p>
                  </a:txBody>
                  <a:tcPr marL="68580" marR="68580" marT="0" marB="0" anchor="b"/>
                </a:tc>
                <a:tc>
                  <a:txBody>
                    <a:bodyPr/>
                    <a:lstStyle/>
                    <a:p>
                      <a:pPr algn="r"/>
                      <a:r>
                        <a:rPr lang="fr-CA" sz="1600" noProof="0" dirty="0">
                          <a:effectLst/>
                        </a:rPr>
                        <a:t>1,00</a:t>
                      </a:r>
                    </a:p>
                  </a:txBody>
                  <a:tcPr marL="68580" marR="68580" marT="0" marB="0" anchor="b"/>
                </a:tc>
                <a:tc>
                  <a:txBody>
                    <a:bodyPr/>
                    <a:lstStyle/>
                    <a:p>
                      <a:pPr algn="r"/>
                      <a:r>
                        <a:rPr lang="fr-CA" sz="1600" noProof="0" dirty="0">
                          <a:effectLst/>
                        </a:rPr>
                        <a:t>6,00</a:t>
                      </a:r>
                    </a:p>
                  </a:txBody>
                  <a:tcPr marL="68580" marR="68580" marT="0" marB="0" anchor="b"/>
                </a:tc>
                <a:extLst>
                  <a:ext uri="{0D108BD9-81ED-4DB2-BD59-A6C34878D82A}">
                    <a16:rowId xmlns:a16="http://schemas.microsoft.com/office/drawing/2014/main" val="2035112138"/>
                  </a:ext>
                </a:extLst>
              </a:tr>
              <a:tr h="198782">
                <a:tc>
                  <a:txBody>
                    <a:bodyPr/>
                    <a:lstStyle/>
                    <a:p>
                      <a:r>
                        <a:rPr lang="fr-CA" sz="1600" noProof="0">
                          <a:effectLst/>
                        </a:rPr>
                        <a:t>Âge scolaire : après seulement</a:t>
                      </a:r>
                    </a:p>
                  </a:txBody>
                  <a:tcPr marL="68580" marR="68580" marT="0" marB="0" anchor="b"/>
                </a:tc>
                <a:tc>
                  <a:txBody>
                    <a:bodyPr/>
                    <a:lstStyle/>
                    <a:p>
                      <a:pPr algn="r"/>
                      <a:r>
                        <a:rPr lang="fr-CA" sz="1600" noProof="0" dirty="0">
                          <a:effectLst/>
                        </a:rPr>
                        <a:t>4,00</a:t>
                      </a:r>
                    </a:p>
                  </a:txBody>
                  <a:tcPr marL="68580" marR="68580" marT="0" marB="0" anchor="b"/>
                </a:tc>
                <a:tc>
                  <a:txBody>
                    <a:bodyPr/>
                    <a:lstStyle/>
                    <a:p>
                      <a:pPr algn="r"/>
                      <a:r>
                        <a:rPr lang="fr-CA" sz="1600" noProof="0" dirty="0">
                          <a:effectLst/>
                        </a:rPr>
                        <a:t>0,50</a:t>
                      </a:r>
                    </a:p>
                  </a:txBody>
                  <a:tcPr marL="68580" marR="68580" marT="0" marB="0" anchor="b"/>
                </a:tc>
                <a:tc>
                  <a:txBody>
                    <a:bodyPr/>
                    <a:lstStyle/>
                    <a:p>
                      <a:pPr algn="r"/>
                      <a:r>
                        <a:rPr lang="fr-CA" sz="1600" noProof="0" dirty="0">
                          <a:effectLst/>
                        </a:rPr>
                        <a:t>4,50</a:t>
                      </a:r>
                    </a:p>
                  </a:txBody>
                  <a:tcPr marL="68580" marR="68580" marT="0" marB="0" anchor="b"/>
                </a:tc>
                <a:extLst>
                  <a:ext uri="{0D108BD9-81ED-4DB2-BD59-A6C34878D82A}">
                    <a16:rowId xmlns:a16="http://schemas.microsoft.com/office/drawing/2014/main" val="3198083455"/>
                  </a:ext>
                </a:extLst>
              </a:tr>
              <a:tr h="215347">
                <a:tc>
                  <a:txBody>
                    <a:bodyPr/>
                    <a:lstStyle/>
                    <a:p>
                      <a:r>
                        <a:rPr lang="fr-CA" sz="1600" noProof="0">
                          <a:effectLst/>
                        </a:rPr>
                        <a:t>Âge scolaire : avant seulement</a:t>
                      </a:r>
                    </a:p>
                  </a:txBody>
                  <a:tcPr marL="68580" marR="68580" marT="0" marB="0" anchor="b"/>
                </a:tc>
                <a:tc>
                  <a:txBody>
                    <a:bodyPr/>
                    <a:lstStyle/>
                    <a:p>
                      <a:pPr algn="r"/>
                      <a:r>
                        <a:rPr lang="fr-CA" sz="1600" noProof="0" dirty="0">
                          <a:effectLst/>
                        </a:rPr>
                        <a:t>3,00</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3,00</a:t>
                      </a:r>
                    </a:p>
                  </a:txBody>
                  <a:tcPr marL="68580" marR="68580" marT="0" marB="0" anchor="b"/>
                </a:tc>
                <a:extLst>
                  <a:ext uri="{0D108BD9-81ED-4DB2-BD59-A6C34878D82A}">
                    <a16:rowId xmlns:a16="http://schemas.microsoft.com/office/drawing/2014/main" val="1949267947"/>
                  </a:ext>
                </a:extLst>
              </a:tr>
              <a:tr h="231913">
                <a:tc gridSpan="4">
                  <a:txBody>
                    <a:bodyPr/>
                    <a:lstStyle/>
                    <a:p>
                      <a:pPr lvl="0">
                        <a:buNone/>
                      </a:pPr>
                      <a:r>
                        <a:rPr lang="fr-CA" sz="1600" noProof="0" dirty="0">
                          <a:solidFill>
                            <a:schemeClr val="tx1"/>
                          </a:solidFill>
                          <a:effectLst/>
                        </a:rPr>
                        <a:t>Garde en milieu familial</a:t>
                      </a: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3577178074"/>
                  </a:ext>
                </a:extLst>
              </a:tr>
              <a:tr h="231913">
                <a:tc>
                  <a:txBody>
                    <a:bodyPr/>
                    <a:lstStyle/>
                    <a:p>
                      <a:r>
                        <a:rPr lang="fr-CA" sz="1600" noProof="0">
                          <a:effectLst/>
                        </a:rPr>
                        <a:t>Nourrison</a:t>
                      </a:r>
                    </a:p>
                  </a:txBody>
                  <a:tcPr marL="68580" marR="68580" marT="0" marB="0" anchor="b"/>
                </a:tc>
                <a:tc>
                  <a:txBody>
                    <a:bodyPr/>
                    <a:lstStyle/>
                    <a:p>
                      <a:pPr algn="r"/>
                      <a:r>
                        <a:rPr lang="fr-CA" sz="1600" noProof="0" dirty="0">
                          <a:effectLst/>
                        </a:rPr>
                        <a:t>8,50</a:t>
                      </a:r>
                    </a:p>
                  </a:txBody>
                  <a:tcPr marL="68580" marR="68580" marT="0" marB="0" anchor="b"/>
                </a:tc>
                <a:tc>
                  <a:txBody>
                    <a:bodyPr/>
                    <a:lstStyle/>
                    <a:p>
                      <a:pPr algn="r"/>
                      <a:r>
                        <a:rPr lang="fr-CA" sz="1600" noProof="0" dirty="0">
                          <a:effectLst/>
                        </a:rPr>
                        <a:t>8,50</a:t>
                      </a:r>
                    </a:p>
                  </a:txBody>
                  <a:tcPr marL="68580" marR="68580" marT="0" marB="0" anchor="b"/>
                </a:tc>
                <a:tc>
                  <a:txBody>
                    <a:bodyPr/>
                    <a:lstStyle/>
                    <a:p>
                      <a:pPr algn="r"/>
                      <a:r>
                        <a:rPr lang="fr-CA" sz="1600" noProof="0" dirty="0">
                          <a:effectLst/>
                        </a:rPr>
                        <a:t>17,00</a:t>
                      </a:r>
                    </a:p>
                  </a:txBody>
                  <a:tcPr marL="68580" marR="68580" marT="0" marB="0" anchor="b"/>
                </a:tc>
                <a:extLst>
                  <a:ext uri="{0D108BD9-81ED-4DB2-BD59-A6C34878D82A}">
                    <a16:rowId xmlns:a16="http://schemas.microsoft.com/office/drawing/2014/main" val="187253038"/>
                  </a:ext>
                </a:extLst>
              </a:tr>
              <a:tr h="231913">
                <a:tc>
                  <a:txBody>
                    <a:bodyPr/>
                    <a:lstStyle/>
                    <a:p>
                      <a:r>
                        <a:rPr lang="fr-CA" sz="1600" noProof="0">
                          <a:effectLst/>
                        </a:rPr>
                        <a:t>Enfant en bas âge</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16,50</a:t>
                      </a:r>
                    </a:p>
                  </a:txBody>
                  <a:tcPr marL="68580" marR="68580" marT="0" marB="0" anchor="b"/>
                </a:tc>
                <a:extLst>
                  <a:ext uri="{0D108BD9-81ED-4DB2-BD59-A6C34878D82A}">
                    <a16:rowId xmlns:a16="http://schemas.microsoft.com/office/drawing/2014/main" val="4238566988"/>
                  </a:ext>
                </a:extLst>
              </a:tr>
              <a:tr h="231913">
                <a:tc>
                  <a:txBody>
                    <a:bodyPr/>
                    <a:lstStyle/>
                    <a:p>
                      <a:r>
                        <a:rPr lang="fr-CA" sz="1600" noProof="0">
                          <a:effectLst/>
                        </a:rPr>
                        <a:t>Préscolaire : jour complet</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16,50</a:t>
                      </a:r>
                    </a:p>
                  </a:txBody>
                  <a:tcPr marL="68580" marR="68580" marT="0" marB="0" anchor="b"/>
                </a:tc>
                <a:extLst>
                  <a:ext uri="{0D108BD9-81ED-4DB2-BD59-A6C34878D82A}">
                    <a16:rowId xmlns:a16="http://schemas.microsoft.com/office/drawing/2014/main" val="2778431168"/>
                  </a:ext>
                </a:extLst>
              </a:tr>
              <a:tr h="231913">
                <a:tc>
                  <a:txBody>
                    <a:bodyPr/>
                    <a:lstStyle/>
                    <a:p>
                      <a:r>
                        <a:rPr lang="fr-CA" sz="1600" noProof="0" dirty="0">
                          <a:effectLst/>
                        </a:rPr>
                        <a:t>Âge scolaire : jour complet</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8,25</a:t>
                      </a:r>
                    </a:p>
                  </a:txBody>
                  <a:tcPr marL="68580" marR="68580" marT="0" marB="0" anchor="b"/>
                </a:tc>
                <a:tc>
                  <a:txBody>
                    <a:bodyPr/>
                    <a:lstStyle/>
                    <a:p>
                      <a:pPr algn="r"/>
                      <a:r>
                        <a:rPr lang="fr-CA" sz="1600" noProof="0" dirty="0">
                          <a:effectLst/>
                        </a:rPr>
                        <a:t>16,50</a:t>
                      </a:r>
                    </a:p>
                  </a:txBody>
                  <a:tcPr marL="68580" marR="68580" marT="0" marB="0" anchor="b"/>
                </a:tc>
                <a:extLst>
                  <a:ext uri="{0D108BD9-81ED-4DB2-BD59-A6C34878D82A}">
                    <a16:rowId xmlns:a16="http://schemas.microsoft.com/office/drawing/2014/main" val="3562824840"/>
                  </a:ext>
                </a:extLst>
              </a:tr>
              <a:tr h="231913">
                <a:tc>
                  <a:txBody>
                    <a:bodyPr/>
                    <a:lstStyle/>
                    <a:p>
                      <a:r>
                        <a:rPr lang="fr-CA" sz="1600" noProof="0" dirty="0">
                          <a:effectLst/>
                        </a:rPr>
                        <a:t>Âge scolaire : avant et après</a:t>
                      </a:r>
                    </a:p>
                  </a:txBody>
                  <a:tcPr marL="68580" marR="68580" marT="0" marB="0" anchor="b"/>
                </a:tc>
                <a:tc>
                  <a:txBody>
                    <a:bodyPr/>
                    <a:lstStyle/>
                    <a:p>
                      <a:pPr algn="r"/>
                      <a:r>
                        <a:rPr lang="fr-CA" sz="1600" noProof="0" dirty="0">
                          <a:effectLst/>
                        </a:rPr>
                        <a:t>5,00</a:t>
                      </a:r>
                    </a:p>
                  </a:txBody>
                  <a:tcPr marL="68580" marR="68580" marT="0" marB="0" anchor="b"/>
                </a:tc>
                <a:tc>
                  <a:txBody>
                    <a:bodyPr/>
                    <a:lstStyle/>
                    <a:p>
                      <a:pPr algn="r"/>
                      <a:r>
                        <a:rPr lang="fr-CA" sz="1600" noProof="0" dirty="0">
                          <a:effectLst/>
                        </a:rPr>
                        <a:t>1,00</a:t>
                      </a:r>
                    </a:p>
                  </a:txBody>
                  <a:tcPr marL="68580" marR="68580" marT="0" marB="0" anchor="b"/>
                </a:tc>
                <a:tc>
                  <a:txBody>
                    <a:bodyPr/>
                    <a:lstStyle/>
                    <a:p>
                      <a:pPr algn="r"/>
                      <a:r>
                        <a:rPr lang="fr-CA" sz="1600" noProof="0" dirty="0">
                          <a:effectLst/>
                        </a:rPr>
                        <a:t>6,00</a:t>
                      </a:r>
                    </a:p>
                  </a:txBody>
                  <a:tcPr marL="68580" marR="68580" marT="0" marB="0" anchor="b"/>
                </a:tc>
                <a:extLst>
                  <a:ext uri="{0D108BD9-81ED-4DB2-BD59-A6C34878D82A}">
                    <a16:rowId xmlns:a16="http://schemas.microsoft.com/office/drawing/2014/main" val="2660531053"/>
                  </a:ext>
                </a:extLst>
              </a:tr>
              <a:tr h="265043">
                <a:tc>
                  <a:txBody>
                    <a:bodyPr/>
                    <a:lstStyle/>
                    <a:p>
                      <a:r>
                        <a:rPr lang="fr-CA" sz="1600" noProof="0" dirty="0">
                          <a:effectLst/>
                        </a:rPr>
                        <a:t>Âge scolaire : avant seulement</a:t>
                      </a:r>
                    </a:p>
                  </a:txBody>
                  <a:tcPr marL="68580" marR="68580" marT="0" marB="0" anchor="b"/>
                </a:tc>
                <a:tc>
                  <a:txBody>
                    <a:bodyPr/>
                    <a:lstStyle/>
                    <a:p>
                      <a:pPr algn="r"/>
                      <a:r>
                        <a:rPr lang="fr-CA" sz="1600" noProof="0" dirty="0">
                          <a:effectLst/>
                        </a:rPr>
                        <a:t>4,00</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4,00</a:t>
                      </a:r>
                    </a:p>
                  </a:txBody>
                  <a:tcPr marL="68580" marR="68580" marT="0" marB="0" anchor="b"/>
                </a:tc>
                <a:extLst>
                  <a:ext uri="{0D108BD9-81ED-4DB2-BD59-A6C34878D82A}">
                    <a16:rowId xmlns:a16="http://schemas.microsoft.com/office/drawing/2014/main" val="4113973357"/>
                  </a:ext>
                </a:extLst>
              </a:tr>
              <a:tr h="198782">
                <a:tc>
                  <a:txBody>
                    <a:bodyPr/>
                    <a:lstStyle/>
                    <a:p>
                      <a:r>
                        <a:rPr lang="fr-CA" sz="1600" noProof="0">
                          <a:effectLst/>
                        </a:rPr>
                        <a:t>Âge scolaire : après seulement</a:t>
                      </a:r>
                    </a:p>
                  </a:txBody>
                  <a:tcPr marL="68580" marR="68580" marT="0" marB="0" anchor="b"/>
                </a:tc>
                <a:tc>
                  <a:txBody>
                    <a:bodyPr/>
                    <a:lstStyle/>
                    <a:p>
                      <a:pPr algn="r"/>
                      <a:r>
                        <a:rPr lang="fr-CA" sz="1600" noProof="0" dirty="0">
                          <a:effectLst/>
                        </a:rPr>
                        <a:t>3,00</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3,00</a:t>
                      </a:r>
                    </a:p>
                  </a:txBody>
                  <a:tcPr marL="68580" marR="68580" marT="0" marB="0" anchor="b"/>
                </a:tc>
                <a:extLst>
                  <a:ext uri="{0D108BD9-81ED-4DB2-BD59-A6C34878D82A}">
                    <a16:rowId xmlns:a16="http://schemas.microsoft.com/office/drawing/2014/main" val="622660972"/>
                  </a:ext>
                </a:extLst>
              </a:tr>
              <a:tr h="198781">
                <a:tc gridSpan="4">
                  <a:txBody>
                    <a:bodyPr/>
                    <a:lstStyle/>
                    <a:p>
                      <a:pPr lvl="0">
                        <a:buNone/>
                      </a:pPr>
                      <a:r>
                        <a:rPr lang="fr-CA" sz="1600" noProof="0" dirty="0">
                          <a:solidFill>
                            <a:schemeClr val="tx1"/>
                          </a:solidFill>
                          <a:effectLst/>
                        </a:rPr>
                        <a:t>Programme de prise en charge avant et après l’école de la N.-É.</a:t>
                      </a:r>
                    </a:p>
                  </a:txBody>
                  <a:tcPr marL="68580" marR="68580" marT="0" marB="0" anchor="b">
                    <a:solidFill>
                      <a:schemeClr val="accent2">
                        <a:lumMod val="20000"/>
                        <a:lumOff val="80000"/>
                      </a:schemeClr>
                    </a:solidFill>
                  </a:tcPr>
                </a:tc>
                <a:tc hMerge="1">
                  <a:txBody>
                    <a:bodyPr/>
                    <a:lstStyle/>
                    <a:p>
                      <a:endParaRPr lang="en-US"/>
                    </a:p>
                  </a:txBody>
                  <a:tcPr marL="68580" marR="68580" marT="0" marB="0" anchor="b"/>
                </a:tc>
                <a:tc hMerge="1">
                  <a:txBody>
                    <a:bodyPr/>
                    <a:lstStyle/>
                    <a:p>
                      <a:endParaRPr lang="en-US"/>
                    </a:p>
                  </a:txBody>
                  <a:tcPr marL="68580" marR="68580" marT="0" marB="0" anchor="b"/>
                </a:tc>
                <a:tc hMerge="1">
                  <a:txBody>
                    <a:bodyPr/>
                    <a:lstStyle/>
                    <a:p>
                      <a:endParaRPr lang="en-US"/>
                    </a:p>
                  </a:txBody>
                  <a:tcPr marL="68580" marR="68580" marT="0" marB="0" anchor="b"/>
                </a:tc>
                <a:extLst>
                  <a:ext uri="{0D108BD9-81ED-4DB2-BD59-A6C34878D82A}">
                    <a16:rowId xmlns:a16="http://schemas.microsoft.com/office/drawing/2014/main" val="1255971580"/>
                  </a:ext>
                </a:extLst>
              </a:tr>
              <a:tr h="198782">
                <a:tc>
                  <a:txBody>
                    <a:bodyPr/>
                    <a:lstStyle/>
                    <a:p>
                      <a:r>
                        <a:rPr lang="fr-CA" sz="1600" noProof="0">
                          <a:effectLst/>
                        </a:rPr>
                        <a:t>Âge scolaire : avant et après</a:t>
                      </a:r>
                    </a:p>
                  </a:txBody>
                  <a:tcPr marL="68580" marR="68580" marT="0" marB="0" anchor="b"/>
                </a:tc>
                <a:tc>
                  <a:txBody>
                    <a:bodyPr/>
                    <a:lstStyle/>
                    <a:p>
                      <a:pPr algn="r"/>
                      <a:r>
                        <a:rPr lang="fr-CA" sz="1600" noProof="0" dirty="0">
                          <a:effectLst/>
                        </a:rPr>
                        <a:t>4,25</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4,25</a:t>
                      </a:r>
                    </a:p>
                  </a:txBody>
                  <a:tcPr marL="68580" marR="68580" marT="0" marB="0" anchor="b"/>
                </a:tc>
                <a:extLst>
                  <a:ext uri="{0D108BD9-81ED-4DB2-BD59-A6C34878D82A}">
                    <a16:rowId xmlns:a16="http://schemas.microsoft.com/office/drawing/2014/main" val="1555456265"/>
                  </a:ext>
                </a:extLst>
              </a:tr>
              <a:tr h="248478">
                <a:tc>
                  <a:txBody>
                    <a:bodyPr/>
                    <a:lstStyle/>
                    <a:p>
                      <a:r>
                        <a:rPr lang="fr-CA" sz="1600" noProof="0">
                          <a:effectLst/>
                        </a:rPr>
                        <a:t>Âge scolaire : après seulement</a:t>
                      </a:r>
                    </a:p>
                  </a:txBody>
                  <a:tcPr marL="68580" marR="68580" marT="0" marB="0" anchor="b"/>
                </a:tc>
                <a:tc>
                  <a:txBody>
                    <a:bodyPr/>
                    <a:lstStyle/>
                    <a:p>
                      <a:pPr algn="r"/>
                      <a:r>
                        <a:rPr lang="fr-CA" sz="1600" noProof="0" dirty="0">
                          <a:effectLst/>
                        </a:rPr>
                        <a:t>3,25</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3,25</a:t>
                      </a:r>
                    </a:p>
                  </a:txBody>
                  <a:tcPr marL="68580" marR="68580" marT="0" marB="0" anchor="b"/>
                </a:tc>
                <a:extLst>
                  <a:ext uri="{0D108BD9-81ED-4DB2-BD59-A6C34878D82A}">
                    <a16:rowId xmlns:a16="http://schemas.microsoft.com/office/drawing/2014/main" val="2302390616"/>
                  </a:ext>
                </a:extLst>
              </a:tr>
              <a:tr h="265043">
                <a:tc>
                  <a:txBody>
                    <a:bodyPr/>
                    <a:lstStyle/>
                    <a:p>
                      <a:r>
                        <a:rPr lang="fr-CA" sz="1600" noProof="0">
                          <a:effectLst/>
                        </a:rPr>
                        <a:t>Âge scolaire : avant seulement</a:t>
                      </a:r>
                    </a:p>
                  </a:txBody>
                  <a:tcPr marL="68580" marR="68580" marT="0" marB="0" anchor="b"/>
                </a:tc>
                <a:tc>
                  <a:txBody>
                    <a:bodyPr/>
                    <a:lstStyle/>
                    <a:p>
                      <a:pPr algn="r"/>
                      <a:r>
                        <a:rPr lang="fr-CA" sz="1600" noProof="0" dirty="0">
                          <a:effectLst/>
                        </a:rPr>
                        <a:t>1,50</a:t>
                      </a:r>
                    </a:p>
                  </a:txBody>
                  <a:tcPr marL="68580" marR="68580" marT="0" marB="0" anchor="b"/>
                </a:tc>
                <a:tc>
                  <a:txBody>
                    <a:bodyPr/>
                    <a:lstStyle/>
                    <a:p>
                      <a:pPr algn="r"/>
                      <a:r>
                        <a:rPr lang="fr-CA" sz="1600" noProof="0" dirty="0">
                          <a:effectLst/>
                        </a:rPr>
                        <a:t>0,00</a:t>
                      </a:r>
                    </a:p>
                  </a:txBody>
                  <a:tcPr marL="68580" marR="68580" marT="0" marB="0" anchor="b"/>
                </a:tc>
                <a:tc>
                  <a:txBody>
                    <a:bodyPr/>
                    <a:lstStyle/>
                    <a:p>
                      <a:pPr algn="r"/>
                      <a:r>
                        <a:rPr lang="fr-CA" sz="1600" noProof="0" dirty="0">
                          <a:effectLst/>
                        </a:rPr>
                        <a:t>1,50</a:t>
                      </a:r>
                    </a:p>
                  </a:txBody>
                  <a:tcPr marL="68580" marR="68580" marT="0" marB="0" anchor="b"/>
                </a:tc>
                <a:extLst>
                  <a:ext uri="{0D108BD9-81ED-4DB2-BD59-A6C34878D82A}">
                    <a16:rowId xmlns:a16="http://schemas.microsoft.com/office/drawing/2014/main" val="3460555943"/>
                  </a:ext>
                </a:extLst>
              </a:tr>
            </a:tbl>
          </a:graphicData>
        </a:graphic>
      </p:graphicFrame>
      <p:sp>
        <p:nvSpPr>
          <p:cNvPr id="11" name="TextBox 10">
            <a:extLst>
              <a:ext uri="{FF2B5EF4-FFF2-40B4-BE49-F238E27FC236}">
                <a16:creationId xmlns:a16="http://schemas.microsoft.com/office/drawing/2014/main" id="{E7935E2A-586B-6160-223F-299D0D0AF4E1}"/>
              </a:ext>
            </a:extLst>
          </p:cNvPr>
          <p:cNvSpPr txBox="1"/>
          <p:nvPr>
            <p:custDataLst>
              <p:tags r:id="rId4"/>
            </p:custDataLst>
          </p:nvPr>
        </p:nvSpPr>
        <p:spPr>
          <a:xfrm>
            <a:off x="4724400" y="275866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Rectangle: Rounded Corners 6">
            <a:extLst>
              <a:ext uri="{FF2B5EF4-FFF2-40B4-BE49-F238E27FC236}">
                <a16:creationId xmlns:a16="http://schemas.microsoft.com/office/drawing/2014/main" id="{E4D661FB-0CA6-D99A-A734-5927BD55A339}"/>
              </a:ext>
            </a:extLst>
          </p:cNvPr>
          <p:cNvSpPr/>
          <p:nvPr>
            <p:custDataLst>
              <p:tags r:id="rId5"/>
            </p:custDataLst>
          </p:nvPr>
        </p:nvSpPr>
        <p:spPr>
          <a:xfrm>
            <a:off x="6685766" y="752354"/>
            <a:ext cx="2212932" cy="605210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2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Connector 14">
            <a:extLst>
              <a:ext uri="{FF2B5EF4-FFF2-40B4-BE49-F238E27FC236}">
                <a16:creationId xmlns:a16="http://schemas.microsoft.com/office/drawing/2014/main" id="{62EE5C88-49AF-CC45-6A45-1DB5B17F14AE}"/>
              </a:ext>
            </a:extLst>
          </p:cNvPr>
          <p:cNvSpPr/>
          <p:nvPr>
            <p:custDataLst>
              <p:tags r:id="rId1"/>
            </p:custDataLst>
          </p:nvPr>
        </p:nvSpPr>
        <p:spPr>
          <a:xfrm>
            <a:off x="737891" y="1621322"/>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Flowchart: Connector 13">
            <a:extLst>
              <a:ext uri="{FF2B5EF4-FFF2-40B4-BE49-F238E27FC236}">
                <a16:creationId xmlns:a16="http://schemas.microsoft.com/office/drawing/2014/main" id="{E5843E49-490E-0BA5-8A62-853ADFC86353}"/>
              </a:ext>
            </a:extLst>
          </p:cNvPr>
          <p:cNvSpPr/>
          <p:nvPr>
            <p:custDataLst>
              <p:tags r:id="rId2"/>
            </p:custDataLst>
          </p:nvPr>
        </p:nvSpPr>
        <p:spPr>
          <a:xfrm>
            <a:off x="737891" y="3329841"/>
            <a:ext cx="1304731" cy="1325563"/>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42D41E51-0FCA-8786-5608-7621289D435B}"/>
              </a:ext>
            </a:extLst>
          </p:cNvPr>
          <p:cNvSpPr>
            <a:spLocks noGrp="1"/>
          </p:cNvSpPr>
          <p:nvPr>
            <p:ph type="title"/>
            <p:custDataLst>
              <p:tags r:id="rId3"/>
            </p:custDataLst>
          </p:nvPr>
        </p:nvSpPr>
        <p:spPr>
          <a:xfrm>
            <a:off x="838200" y="365125"/>
            <a:ext cx="11047956" cy="1336001"/>
          </a:xfrm>
        </p:spPr>
        <p:txBody>
          <a:bodyPr>
            <a:normAutofit/>
          </a:bodyPr>
          <a:lstStyle/>
          <a:p>
            <a:r>
              <a:rPr lang="fr-CA" dirty="0">
                <a:solidFill>
                  <a:schemeClr val="accent1"/>
                </a:solidFill>
                <a:latin typeface="Calibri"/>
                <a:cs typeface="Calibri"/>
              </a:rPr>
              <a:t>Avances sur la réduction des frais</a:t>
            </a:r>
            <a:endParaRPr lang="fr-CA" b="1" dirty="0">
              <a:solidFill>
                <a:schemeClr val="accent1"/>
              </a:solidFill>
              <a:latin typeface="Calibri"/>
              <a:cs typeface="Calibri"/>
            </a:endParaRPr>
          </a:p>
        </p:txBody>
      </p:sp>
      <p:sp>
        <p:nvSpPr>
          <p:cNvPr id="3" name="Content Placeholder 2">
            <a:extLst>
              <a:ext uri="{FF2B5EF4-FFF2-40B4-BE49-F238E27FC236}">
                <a16:creationId xmlns:a16="http://schemas.microsoft.com/office/drawing/2014/main" id="{BF9DDF27-C2B0-1B28-D7FA-0165DBBD8A8E}"/>
              </a:ext>
            </a:extLst>
          </p:cNvPr>
          <p:cNvSpPr>
            <a:spLocks noGrp="1"/>
          </p:cNvSpPr>
          <p:nvPr>
            <p:ph idx="1"/>
            <p:custDataLst>
              <p:tags r:id="rId4"/>
            </p:custDataLst>
          </p:nvPr>
        </p:nvSpPr>
        <p:spPr>
          <a:xfrm>
            <a:off x="2121437" y="1711204"/>
            <a:ext cx="9332672" cy="4677524"/>
          </a:xfrm>
        </p:spPr>
        <p:txBody>
          <a:bodyPr vert="horz" lIns="91440" tIns="45720" rIns="91440" bIns="45720" rtlCol="0" anchor="t">
            <a:normAutofit lnSpcReduction="10000"/>
          </a:bodyPr>
          <a:lstStyle/>
          <a:p>
            <a:pPr marL="0" indent="0">
              <a:buNone/>
            </a:pPr>
            <a:r>
              <a:rPr lang="fr-CA" sz="2400" dirty="0">
                <a:ea typeface="+mn-lt"/>
                <a:cs typeface="+mn-lt"/>
              </a:rPr>
              <a:t>Le financement supplémentaire pour les centres de garde d’enfants sera égal à </a:t>
            </a:r>
            <a:r>
              <a:rPr lang="fr-CA" sz="2400" b="1" dirty="0">
                <a:ea typeface="+mn-lt"/>
                <a:cs typeface="+mn-lt"/>
              </a:rPr>
              <a:t>un mois </a:t>
            </a:r>
            <a:r>
              <a:rPr lang="fr-CA" sz="2400" dirty="0">
                <a:ea typeface="+mn-lt"/>
                <a:cs typeface="+mn-lt"/>
              </a:rPr>
              <a:t>(22 jours de fonctionnement) de la réduction supplémentaire des frais, calculé selon les demandes de réduction des frais soumises pendant la période de rapport du 1</a:t>
            </a:r>
            <a:r>
              <a:rPr lang="fr-CA" sz="2400" baseline="30000" dirty="0">
                <a:ea typeface="+mn-lt"/>
                <a:cs typeface="+mn-lt"/>
              </a:rPr>
              <a:t>er</a:t>
            </a:r>
            <a:r>
              <a:rPr lang="fr-CA" sz="2400" dirty="0">
                <a:ea typeface="+mn-lt"/>
                <a:cs typeface="+mn-lt"/>
              </a:rPr>
              <a:t> novembre au 10 novembre. </a:t>
            </a:r>
          </a:p>
          <a:p>
            <a:pPr marL="0" indent="0">
              <a:buNone/>
            </a:pPr>
            <a:r>
              <a:rPr lang="fr-CA" sz="2400" dirty="0">
                <a:ea typeface="+mn-lt"/>
                <a:cs typeface="+mn-lt"/>
              </a:rPr>
              <a:t> </a:t>
            </a:r>
          </a:p>
          <a:p>
            <a:pPr marL="0" indent="0">
              <a:buNone/>
            </a:pPr>
            <a:r>
              <a:rPr lang="fr-CA" sz="2400" dirty="0">
                <a:ea typeface="+mn-lt"/>
                <a:cs typeface="+mn-lt"/>
              </a:rPr>
              <a:t>Le financement supplémentaire pour les fournisseurs de garde en milieu familial sera égal à </a:t>
            </a:r>
            <a:r>
              <a:rPr lang="fr-CA" sz="2400" b="1" dirty="0">
                <a:ea typeface="+mn-lt"/>
                <a:cs typeface="+mn-lt"/>
              </a:rPr>
              <a:t>un mois </a:t>
            </a:r>
            <a:r>
              <a:rPr lang="fr-CA" sz="2400" dirty="0">
                <a:ea typeface="+mn-lt"/>
                <a:cs typeface="+mn-lt"/>
              </a:rPr>
              <a:t>(22 jours de fonctionnement) de la réduction supplémentaire des frais, calculé selon les demandes de réduction des frais soumises pour la période de rapport de novembre. </a:t>
            </a:r>
            <a:endParaRPr lang="en-US" sz="2000" dirty="0">
              <a:ea typeface="+mn-lt"/>
              <a:cs typeface="+mn-lt"/>
            </a:endParaRPr>
          </a:p>
          <a:p>
            <a:pPr marL="971550" lvl="1" indent="-285750">
              <a:buFont typeface="Wingdings,Sans-Serif"/>
              <a:buChar char="Ø"/>
            </a:pPr>
            <a:r>
              <a:rPr lang="fr-CA" sz="2000" dirty="0">
                <a:ea typeface="+mn-lt"/>
                <a:cs typeface="+mn-lt"/>
              </a:rPr>
              <a:t>ex. pour les nourrissons dans les centres, la réduction actuelle de 25 % est de 10,50 $ par jour :</a:t>
            </a:r>
          </a:p>
          <a:p>
            <a:pPr marL="1428750" lvl="2" indent="-285750">
              <a:buFont typeface="Wingdings,Sans-Serif"/>
              <a:buChar char="Ø"/>
            </a:pPr>
            <a:r>
              <a:rPr lang="fr-CA" dirty="0">
                <a:ea typeface="+mn-lt"/>
                <a:cs typeface="+mn-lt"/>
              </a:rPr>
              <a:t>à partir du 31 décembre, la réduction totale sera de 23,00 $ par jour. Le ministère versera donc la somme supplémentaire de réduction de 12,50 $ (23,00 $ - 10,50 $ = 12,50 $) pour 22 jours de financement de soutien.</a:t>
            </a:r>
          </a:p>
          <a:p>
            <a:pPr>
              <a:buFont typeface="Arial"/>
              <a:buChar char="•"/>
            </a:pPr>
            <a:endParaRPr lang="en-US" sz="2600" dirty="0">
              <a:ea typeface="+mn-lt"/>
              <a:cs typeface="+mn-lt"/>
            </a:endParaRPr>
          </a:p>
          <a:p>
            <a:pPr marL="254000" marR="427355" indent="0" algn="just">
              <a:buNone/>
            </a:pPr>
            <a:endParaRPr lang="en-US" sz="2600" dirty="0">
              <a:solidFill>
                <a:schemeClr val="tx1">
                  <a:lumMod val="75000"/>
                  <a:lumOff val="25000"/>
                </a:schemeClr>
              </a:solidFill>
              <a:effectLst/>
              <a:latin typeface="Calibri" panose="020F0502020204030204" pitchFamily="34" charset="0"/>
              <a:ea typeface="Calibri" panose="020F0502020204030204" pitchFamily="34" charset="0"/>
              <a:cs typeface="Calibri"/>
            </a:endParaRPr>
          </a:p>
          <a:p>
            <a:pPr marL="254000" marR="427355" indent="0" algn="just">
              <a:buNone/>
            </a:pPr>
            <a:endParaRPr lang="en-CA" sz="2200" dirty="0">
              <a:solidFill>
                <a:schemeClr val="tx1">
                  <a:lumMod val="75000"/>
                  <a:lumOff val="25000"/>
                </a:schemeClr>
              </a:solidFill>
              <a:effectLst/>
              <a:latin typeface="Calibri"/>
              <a:ea typeface="Calibri" panose="020F0502020204030204" pitchFamily="34" charset="0"/>
              <a:cs typeface="Arial"/>
            </a:endParaRPr>
          </a:p>
          <a:p>
            <a:pPr marL="0" indent="0">
              <a:buNone/>
            </a:pPr>
            <a:endParaRPr lang="en-CA" dirty="0">
              <a:solidFill>
                <a:schemeClr val="tx1">
                  <a:lumMod val="75000"/>
                  <a:lumOff val="25000"/>
                </a:schemeClr>
              </a:solidFill>
            </a:endParaRPr>
          </a:p>
        </p:txBody>
      </p:sp>
      <p:pic>
        <p:nvPicPr>
          <p:cNvPr id="9" name="Graphic 8" descr="Dollar outline">
            <a:extLst>
              <a:ext uri="{FF2B5EF4-FFF2-40B4-BE49-F238E27FC236}">
                <a16:creationId xmlns:a16="http://schemas.microsoft.com/office/drawing/2014/main" id="{65081FD0-7860-F20F-1B6B-212CC891C727}"/>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060" y="1801217"/>
            <a:ext cx="914400" cy="914400"/>
          </a:xfrm>
          <a:prstGeom prst="rect">
            <a:avLst/>
          </a:prstGeom>
        </p:spPr>
      </p:pic>
      <p:pic>
        <p:nvPicPr>
          <p:cNvPr id="11" name="Graphic 10" descr="Calculator outline">
            <a:extLst>
              <a:ext uri="{FF2B5EF4-FFF2-40B4-BE49-F238E27FC236}">
                <a16:creationId xmlns:a16="http://schemas.microsoft.com/office/drawing/2014/main" id="{F6405763-6C7F-5560-4AF5-68A0BA7FA04F}"/>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5177" y="3496143"/>
            <a:ext cx="914400" cy="914400"/>
          </a:xfrm>
          <a:prstGeom prst="rect">
            <a:avLst/>
          </a:prstGeom>
        </p:spPr>
      </p:pic>
    </p:spTree>
    <p:extLst>
      <p:ext uri="{BB962C8B-B14F-4D97-AF65-F5344CB8AC3E}">
        <p14:creationId xmlns:p14="http://schemas.microsoft.com/office/powerpoint/2010/main" val="253753421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B833A911-3779-7F04-3557-8C8E4B82E965}"/>
              </a:ext>
            </a:extLst>
          </p:cNvPr>
          <p:cNvSpPr/>
          <p:nvPr>
            <p:custDataLst>
              <p:tags r:id="rId1"/>
            </p:custDataLst>
          </p:nvPr>
        </p:nvSpPr>
        <p:spPr>
          <a:xfrm>
            <a:off x="860527" y="2319154"/>
            <a:ext cx="1876969" cy="1923974"/>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48018EC-500E-25B6-E74F-3AE79FD27FBF}"/>
              </a:ext>
            </a:extLst>
          </p:cNvPr>
          <p:cNvSpPr>
            <a:spLocks noGrp="1"/>
          </p:cNvSpPr>
          <p:nvPr>
            <p:ph type="title"/>
            <p:custDataLst>
              <p:tags r:id="rId2"/>
            </p:custDataLst>
          </p:nvPr>
        </p:nvSpPr>
        <p:spPr/>
        <p:txBody>
          <a:bodyPr>
            <a:noAutofit/>
          </a:bodyPr>
          <a:lstStyle/>
          <a:p>
            <a:r>
              <a:rPr lang="en-US" dirty="0">
                <a:solidFill>
                  <a:schemeClr val="accent1"/>
                </a:solidFill>
                <a:latin typeface="Calibri"/>
                <a:cs typeface="Calibri"/>
              </a:rPr>
              <a:t>Subventions</a:t>
            </a:r>
            <a:endParaRPr lang="en-US" dirty="0"/>
          </a:p>
        </p:txBody>
      </p:sp>
      <p:sp>
        <p:nvSpPr>
          <p:cNvPr id="3" name="Content Placeholder 2">
            <a:extLst>
              <a:ext uri="{FF2B5EF4-FFF2-40B4-BE49-F238E27FC236}">
                <a16:creationId xmlns:a16="http://schemas.microsoft.com/office/drawing/2014/main" id="{95E23EB7-8D8B-6132-1A22-8F74F2B66B3E}"/>
              </a:ext>
            </a:extLst>
          </p:cNvPr>
          <p:cNvSpPr>
            <a:spLocks noGrp="1"/>
          </p:cNvSpPr>
          <p:nvPr>
            <p:ph idx="1"/>
            <p:custDataLst>
              <p:tags r:id="rId3"/>
            </p:custDataLst>
          </p:nvPr>
        </p:nvSpPr>
        <p:spPr>
          <a:xfrm>
            <a:off x="2909168" y="2413486"/>
            <a:ext cx="8444632" cy="3768701"/>
          </a:xfrm>
        </p:spPr>
        <p:txBody>
          <a:bodyPr vert="horz" lIns="91440" tIns="45720" rIns="91440" bIns="45720" rtlCol="0" anchor="t">
            <a:normAutofit lnSpcReduction="10000"/>
          </a:bodyPr>
          <a:lstStyle/>
          <a:p>
            <a:pPr marL="482600" marR="427355" indent="0">
              <a:buNone/>
            </a:pPr>
            <a:r>
              <a:rPr lang="fr-CA" sz="2400" dirty="0">
                <a:latin typeface="Calibri"/>
                <a:ea typeface="Calibri" panose="020F0502020204030204" pitchFamily="34" charset="0"/>
                <a:cs typeface="Calibri"/>
              </a:rPr>
              <a:t>Avec cette réduction supplémentaire des frais, plus de 3000 familles qui reçoivent un soutien du programme de subventions paieront 0 $ par jour pour les services de garde.</a:t>
            </a:r>
          </a:p>
          <a:p>
            <a:pPr marL="482600" marR="427355" indent="0">
              <a:buNone/>
            </a:pPr>
            <a:endParaRPr lang="fr-CA" sz="2400" dirty="0">
              <a:ea typeface="+mn-lt"/>
              <a:cs typeface="+mn-lt"/>
            </a:endParaRPr>
          </a:p>
          <a:p>
            <a:pPr marL="482600" marR="427355" indent="0">
              <a:buNone/>
            </a:pPr>
            <a:r>
              <a:rPr lang="fr-CA" sz="2400" dirty="0">
                <a:latin typeface="Calibri"/>
                <a:ea typeface="Calibri" panose="020F0502020204030204" pitchFamily="34" charset="0"/>
                <a:cs typeface="Calibri"/>
              </a:rPr>
              <a:t>Veuillez encourager les parents et les tuteurs/tutrices qui ont besoin de services de garde subventionnés de consulter la page suivante (en anglais seulement):</a:t>
            </a:r>
          </a:p>
          <a:p>
            <a:pPr marL="482600" marR="427355" indent="0">
              <a:buNone/>
            </a:pPr>
            <a:r>
              <a:rPr lang="fr-CA" sz="2400" dirty="0">
                <a:latin typeface="Calibri"/>
                <a:ea typeface="Calibri" panose="020F0502020204030204" pitchFamily="34" charset="0"/>
                <a:cs typeface="Calibri"/>
              </a:rPr>
              <a:t> </a:t>
            </a:r>
            <a:r>
              <a:rPr lang="fr-CA" sz="2400" dirty="0">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www.ednet.ns.ca/earlyyears/families/childcaresubidy/shtml</a:t>
            </a:r>
            <a:r>
              <a:rPr lang="fr-CA" sz="2400" dirty="0">
                <a:effectLst/>
                <a:latin typeface="Calibri"/>
                <a:ea typeface="Calibri" panose="020F0502020204030204" pitchFamily="34" charset="0"/>
                <a:cs typeface="Calibri"/>
              </a:rPr>
              <a:t>.</a:t>
            </a:r>
            <a:endParaRPr lang="fr-CA" sz="2400" dirty="0">
              <a:ea typeface="+mn-lt"/>
              <a:cs typeface="+mn-lt"/>
            </a:endParaRPr>
          </a:p>
          <a:p>
            <a:pPr>
              <a:buFont typeface="Arial"/>
              <a:buChar char="•"/>
            </a:pPr>
            <a:endParaRPr lang="fr-CA" dirty="0">
              <a:effectLst/>
              <a:ea typeface="+mn-lt"/>
              <a:cs typeface="+mn-lt"/>
            </a:endParaRPr>
          </a:p>
          <a:p>
            <a:pPr marL="254000" marR="427355" indent="0" algn="just">
              <a:buNone/>
            </a:pPr>
            <a:endParaRPr lang="fr-CA" dirty="0">
              <a:solidFill>
                <a:schemeClr val="tx1">
                  <a:lumMod val="75000"/>
                  <a:lumOff val="25000"/>
                </a:schemeClr>
              </a:solidFill>
              <a:latin typeface="Calibri" panose="020F0502020204030204" pitchFamily="34" charset="0"/>
              <a:ea typeface="Calibri" panose="020F0502020204030204" pitchFamily="34" charset="0"/>
              <a:cs typeface="Calibri"/>
            </a:endParaRPr>
          </a:p>
          <a:p>
            <a:pPr marL="254000" marR="427355" indent="0" algn="just">
              <a:buNone/>
            </a:pPr>
            <a:endParaRPr lang="fr-CA" dirty="0">
              <a:solidFill>
                <a:schemeClr val="tx1">
                  <a:lumMod val="75000"/>
                  <a:lumOff val="25000"/>
                </a:schemeClr>
              </a:solidFill>
              <a:latin typeface="Calibri"/>
              <a:ea typeface="Calibri" panose="020F0502020204030204" pitchFamily="34" charset="0"/>
              <a:cs typeface="Calibri"/>
            </a:endParaRPr>
          </a:p>
          <a:p>
            <a:endParaRPr lang="fr-CA" dirty="0">
              <a:solidFill>
                <a:schemeClr val="tx1">
                  <a:lumMod val="75000"/>
                  <a:lumOff val="25000"/>
                </a:schemeClr>
              </a:solidFill>
            </a:endParaRPr>
          </a:p>
        </p:txBody>
      </p:sp>
      <p:pic>
        <p:nvPicPr>
          <p:cNvPr id="7" name="Graphic 6" descr="Dollar outline">
            <a:extLst>
              <a:ext uri="{FF2B5EF4-FFF2-40B4-BE49-F238E27FC236}">
                <a16:creationId xmlns:a16="http://schemas.microsoft.com/office/drawing/2014/main" id="{EBC8D3D7-D737-FD50-F418-F36F774E5EE5}"/>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7037" y="2683082"/>
            <a:ext cx="1188377" cy="1188377"/>
          </a:xfrm>
          <a:prstGeom prst="rect">
            <a:avLst/>
          </a:prstGeom>
        </p:spPr>
      </p:pic>
    </p:spTree>
    <p:extLst>
      <p:ext uri="{BB962C8B-B14F-4D97-AF65-F5344CB8AC3E}">
        <p14:creationId xmlns:p14="http://schemas.microsoft.com/office/powerpoint/2010/main" val="368639514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E3F44B41F2D48B66753325CB6FC9C" ma:contentTypeVersion="14" ma:contentTypeDescription="Create a new document." ma:contentTypeScope="" ma:versionID="49563bb9a7bb8ac6af5b166ffa79b3ed">
  <xsd:schema xmlns:xsd="http://www.w3.org/2001/XMLSchema" xmlns:xs="http://www.w3.org/2001/XMLSchema" xmlns:p="http://schemas.microsoft.com/office/2006/metadata/properties" xmlns:ns2="c6d6aabd-acee-441e-a415-67e6a4202c7c" xmlns:ns3="3acb9ebd-a5c5-4ed1-bf31-bb483786105f" targetNamespace="http://schemas.microsoft.com/office/2006/metadata/properties" ma:root="true" ma:fieldsID="178e58161bd5ab1de80d666f8ae41426" ns2:_="" ns3:_="">
    <xsd:import namespace="c6d6aabd-acee-441e-a415-67e6a4202c7c"/>
    <xsd:import namespace="3acb9ebd-a5c5-4ed1-bf31-bb48378610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6aabd-acee-441e-a415-67e6a4202c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0cc3ec6-88af-47af-a068-6d7a8d914ef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cb9ebd-a5c5-4ed1-bf31-bb483786105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56a2ba7-9161-41e7-a78f-99a5567f230b}" ma:internalName="TaxCatchAll" ma:showField="CatchAllData" ma:web="3acb9ebd-a5c5-4ed1-bf31-bb48378610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d6aabd-acee-441e-a415-67e6a4202c7c">
      <Terms xmlns="http://schemas.microsoft.com/office/infopath/2007/PartnerControls"/>
    </lcf76f155ced4ddcb4097134ff3c332f>
    <TaxCatchAll xmlns="3acb9ebd-a5c5-4ed1-bf31-bb483786105f" xsi:nil="true"/>
    <SharedWithUsers xmlns="3acb9ebd-a5c5-4ed1-bf31-bb483786105f">
      <UserInfo>
        <DisplayName>AuCoin, Pamela</DisplayName>
        <AccountId>29</AccountId>
        <AccountType/>
      </UserInfo>
      <UserInfo>
        <DisplayName>Alexander, Sharon</DisplayName>
        <AccountId>67</AccountId>
        <AccountType/>
      </UserInfo>
      <UserInfo>
        <DisplayName>Davies, Lisa</DisplayName>
        <AccountId>39</AccountId>
        <AccountType/>
      </UserInfo>
    </SharedWithUsers>
  </documentManagement>
</p:properties>
</file>

<file path=customXml/itemProps1.xml><?xml version="1.0" encoding="utf-8"?>
<ds:datastoreItem xmlns:ds="http://schemas.openxmlformats.org/officeDocument/2006/customXml" ds:itemID="{914D69C8-3532-488E-9CBD-F9115D5A0B13}">
  <ds:schemaRefs>
    <ds:schemaRef ds:uri="3acb9ebd-a5c5-4ed1-bf31-bb483786105f"/>
    <ds:schemaRef ds:uri="c6d6aabd-acee-441e-a415-67e6a4202c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11DB91-2927-4569-A595-74121C6405EF}">
  <ds:schemaRefs>
    <ds:schemaRef ds:uri="http://schemas.microsoft.com/sharepoint/v3/contenttype/forms"/>
  </ds:schemaRefs>
</ds:datastoreItem>
</file>

<file path=customXml/itemProps3.xml><?xml version="1.0" encoding="utf-8"?>
<ds:datastoreItem xmlns:ds="http://schemas.openxmlformats.org/officeDocument/2006/customXml" ds:itemID="{0E6C8401-98CF-4D2E-9679-C7D9114BF876}">
  <ds:schemaRefs>
    <ds:schemaRef ds:uri="http://schemas.microsoft.com/office/2006/documentManagement/types"/>
    <ds:schemaRef ds:uri="c6d6aabd-acee-441e-a415-67e6a4202c7c"/>
    <ds:schemaRef ds:uri="3acb9ebd-a5c5-4ed1-bf31-bb483786105f"/>
    <ds:schemaRef ds:uri="http://schemas.openxmlformats.org/package/2006/metadata/core-properties"/>
    <ds:schemaRef ds:uri="http://www.w3.org/XML/1998/namespace"/>
    <ds:schemaRef ds:uri="http://purl.org/dc/dcmitype/"/>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401</TotalTime>
  <Words>2171</Words>
  <Application>Microsoft Office PowerPoint</Application>
  <PresentationFormat>Widescreen</PresentationFormat>
  <Paragraphs>230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Arial,Sans-Serif</vt:lpstr>
      <vt:lpstr>Calibri</vt:lpstr>
      <vt:lpstr>Calibri (body)</vt:lpstr>
      <vt:lpstr>Calibri Light</vt:lpstr>
      <vt:lpstr>Century Gothic</vt:lpstr>
      <vt:lpstr>Cochocib Script Latin Pro</vt:lpstr>
      <vt:lpstr>Wingdings,Sans-Serif</vt:lpstr>
      <vt:lpstr>Office Theme</vt:lpstr>
      <vt:lpstr>PowerPoint Presentation</vt:lpstr>
      <vt:lpstr>Contexte</vt:lpstr>
      <vt:lpstr>À propos de la réduction   </vt:lpstr>
      <vt:lpstr>Admissibilité des centres </vt:lpstr>
      <vt:lpstr>Centres de garde :  comment recevoir son financement</vt:lpstr>
      <vt:lpstr>Centres de garde :  comment recevoir son financement</vt:lpstr>
      <vt:lpstr>Nouveaux tarifs  </vt:lpstr>
      <vt:lpstr>Avances sur la réduction des frais</vt:lpstr>
      <vt:lpstr>Subventions</vt:lpstr>
      <vt:lpstr>Pour les familles/parents avec des questions   </vt:lpstr>
      <vt:lpstr>Questions et réponses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Sharon</dc:creator>
  <cp:lastModifiedBy>Alexander, Sharon</cp:lastModifiedBy>
  <cp:revision>24</cp:revision>
  <dcterms:created xsi:type="dcterms:W3CDTF">2022-11-02T20:01:24Z</dcterms:created>
  <dcterms:modified xsi:type="dcterms:W3CDTF">2022-12-01T18:14:36Z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0x010100BDBE3F44B41F2D48B66753325CB6FC9C</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